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charset="0"/>
      <p:regular r:id="rId20"/>
    </p:embeddedFont>
    <p:embeddedFont>
      <p:font typeface="Calibri" panose="020F0502020204030204" pitchFamily="34" charset="0"/>
      <p:regular r:id="rId21"/>
      <p:bold r:id="rId22"/>
      <p:italic r:id="rId23"/>
      <p:boldItalic r:id="rId24"/>
    </p:embeddedFont>
    <p:embeddedFont>
      <p:font typeface="Fira Sans Bold Bold" panose="020B0604020202020204" charset="0"/>
      <p:regular r:id="rId25"/>
    </p:embeddedFont>
    <p:embeddedFont>
      <p:font typeface="Fira Sans Light" panose="020B0403050000020004" pitchFamily="34" charset="0"/>
      <p:regular r:id="rId26"/>
      <p:italic r:id="rId27"/>
    </p:embeddedFont>
    <p:embeddedFont>
      <p:font typeface="Fira Sans Light Bold" panose="020B0604020202020204" charset="0"/>
      <p:regular r:id="rId28"/>
    </p:embeddedFont>
    <p:embeddedFont>
      <p:font typeface="Fira Sans Medium" panose="020B0603050000020004" pitchFamily="34" charset="0"/>
      <p:regular r:id="rId29"/>
      <p:italic r:id="rId30"/>
    </p:embeddedFont>
    <p:embeddedFont>
      <p:font typeface="Fira Sans Medium Bold" panose="020B0604020202020204" charset="0"/>
      <p:regular r:id="rId31"/>
    </p:embeddedFont>
    <p:embeddedFont>
      <p:font typeface="Open Sans" panose="020B0606030504020204" pitchFamily="34" charset="0"/>
      <p:regular r:id="rId32"/>
      <p:bold r:id="rId33"/>
      <p:italic r:id="rId34"/>
      <p:boldItalic r:id="rId35"/>
    </p:embeddedFont>
    <p:embeddedFont>
      <p:font typeface="Open Sans Bold" panose="020B0806030504020204" charset="0"/>
      <p:regular r:id="rId36"/>
    </p:embeddedFont>
    <p:embeddedFont>
      <p:font typeface="Open Sans Extra Bold" panose="020B0604020202020204" charset="0"/>
      <p:regular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20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2789" y="7536187"/>
            <a:ext cx="7953476" cy="6888453"/>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4" name="Group 4"/>
          <p:cNvGrpSpPr/>
          <p:nvPr/>
        </p:nvGrpSpPr>
        <p:grpSpPr>
          <a:xfrm>
            <a:off x="14153591" y="4091960"/>
            <a:ext cx="7953476" cy="6888453"/>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pic>
        <p:nvPicPr>
          <p:cNvPr id="6" name="Picture 6"/>
          <p:cNvPicPr>
            <a:picLocks noChangeAspect="1"/>
          </p:cNvPicPr>
          <p:nvPr/>
        </p:nvPicPr>
        <p:blipFill>
          <a:blip r:embed="rId2"/>
          <a:srcRect/>
          <a:stretch>
            <a:fillRect/>
          </a:stretch>
        </p:blipFill>
        <p:spPr>
          <a:xfrm>
            <a:off x="14699080" y="123825"/>
            <a:ext cx="3465095" cy="1028700"/>
          </a:xfrm>
          <a:prstGeom prst="rect">
            <a:avLst/>
          </a:prstGeom>
        </p:spPr>
      </p:pic>
      <p:pic>
        <p:nvPicPr>
          <p:cNvPr id="7" name="Picture 7"/>
          <p:cNvPicPr>
            <a:picLocks noChangeAspect="1"/>
          </p:cNvPicPr>
          <p:nvPr/>
        </p:nvPicPr>
        <p:blipFill>
          <a:blip r:embed="rId3"/>
          <a:srcRect/>
          <a:stretch>
            <a:fillRect/>
          </a:stretch>
        </p:blipFill>
        <p:spPr>
          <a:xfrm>
            <a:off x="14727655" y="1028700"/>
            <a:ext cx="3465095" cy="1482291"/>
          </a:xfrm>
          <a:prstGeom prst="rect">
            <a:avLst/>
          </a:prstGeom>
        </p:spPr>
      </p:pic>
      <p:sp>
        <p:nvSpPr>
          <p:cNvPr id="8" name="TextBox 8"/>
          <p:cNvSpPr txBox="1"/>
          <p:nvPr/>
        </p:nvSpPr>
        <p:spPr>
          <a:xfrm>
            <a:off x="780618" y="1631373"/>
            <a:ext cx="10954059" cy="2987675"/>
          </a:xfrm>
          <a:prstGeom prst="rect">
            <a:avLst/>
          </a:prstGeom>
        </p:spPr>
        <p:txBody>
          <a:bodyPr lIns="0" tIns="0" rIns="0" bIns="0" rtlCol="0" anchor="t">
            <a:spAutoFit/>
          </a:bodyPr>
          <a:lstStyle/>
          <a:p>
            <a:pPr>
              <a:lnSpc>
                <a:spcPts val="11499"/>
              </a:lnSpc>
            </a:pPr>
            <a:r>
              <a:rPr lang="en-US" sz="11499" spc="344">
                <a:solidFill>
                  <a:srgbClr val="1836B2"/>
                </a:solidFill>
                <a:latin typeface="Fira Sans Bold Bold"/>
              </a:rPr>
              <a:t>SPRINT D</a:t>
            </a:r>
          </a:p>
          <a:p>
            <a:pPr>
              <a:lnSpc>
                <a:spcPts val="11499"/>
              </a:lnSpc>
            </a:pPr>
            <a:r>
              <a:rPr lang="en-US" sz="11499" spc="344">
                <a:solidFill>
                  <a:srgbClr val="1836B2"/>
                </a:solidFill>
                <a:latin typeface="Fira Sans Bold Bold"/>
              </a:rPr>
              <a:t>LAPR4 PROJECT</a:t>
            </a:r>
          </a:p>
        </p:txBody>
      </p:sp>
      <p:sp>
        <p:nvSpPr>
          <p:cNvPr id="9" name="TextBox 9"/>
          <p:cNvSpPr txBox="1"/>
          <p:nvPr/>
        </p:nvSpPr>
        <p:spPr>
          <a:xfrm>
            <a:off x="1028700" y="7134225"/>
            <a:ext cx="4982739" cy="2124075"/>
          </a:xfrm>
          <a:prstGeom prst="rect">
            <a:avLst/>
          </a:prstGeom>
        </p:spPr>
        <p:txBody>
          <a:bodyPr lIns="0" tIns="0" rIns="0" bIns="0" rtlCol="0" anchor="t">
            <a:spAutoFit/>
          </a:bodyPr>
          <a:lstStyle/>
          <a:p>
            <a:pPr>
              <a:lnSpc>
                <a:spcPts val="4200"/>
              </a:lnSpc>
            </a:pPr>
            <a:r>
              <a:rPr lang="en-US" sz="3000" spc="89" dirty="0">
                <a:solidFill>
                  <a:srgbClr val="000000"/>
                </a:solidFill>
                <a:latin typeface="Fira Sans Light Bold"/>
              </a:rPr>
              <a:t>Tiago Marques 1201276</a:t>
            </a:r>
          </a:p>
          <a:p>
            <a:pPr>
              <a:lnSpc>
                <a:spcPts val="4200"/>
              </a:lnSpc>
            </a:pPr>
            <a:r>
              <a:rPr lang="en-US" sz="3000" spc="89" dirty="0">
                <a:solidFill>
                  <a:srgbClr val="000000"/>
                </a:solidFill>
                <a:latin typeface="Fira Sans Light Bold"/>
              </a:rPr>
              <a:t>Eduardo Silva 1201371</a:t>
            </a:r>
          </a:p>
          <a:p>
            <a:pPr>
              <a:lnSpc>
                <a:spcPts val="4200"/>
              </a:lnSpc>
            </a:pPr>
            <a:r>
              <a:rPr lang="en-US" sz="3000" spc="89" dirty="0">
                <a:solidFill>
                  <a:srgbClr val="000000"/>
                </a:solidFill>
                <a:latin typeface="Fira Sans Light Bold"/>
              </a:rPr>
              <a:t>Pedro Alves 1201381</a:t>
            </a:r>
          </a:p>
          <a:p>
            <a:pPr>
              <a:lnSpc>
                <a:spcPts val="4200"/>
              </a:lnSpc>
            </a:pPr>
            <a:r>
              <a:rPr lang="en-US" sz="3000" spc="89" dirty="0">
                <a:solidFill>
                  <a:srgbClr val="000000"/>
                </a:solidFill>
                <a:latin typeface="Fira Sans Light Bold"/>
              </a:rPr>
              <a:t>Pedro Fernandes 1201384</a:t>
            </a:r>
          </a:p>
        </p:txBody>
      </p:sp>
      <p:sp>
        <p:nvSpPr>
          <p:cNvPr id="10" name="TextBox 10"/>
          <p:cNvSpPr txBox="1"/>
          <p:nvPr/>
        </p:nvSpPr>
        <p:spPr>
          <a:xfrm>
            <a:off x="13498050" y="3208421"/>
            <a:ext cx="4632279" cy="606425"/>
          </a:xfrm>
          <a:prstGeom prst="rect">
            <a:avLst/>
          </a:prstGeom>
        </p:spPr>
        <p:txBody>
          <a:bodyPr lIns="0" tIns="0" rIns="0" bIns="0" rtlCol="0" anchor="t">
            <a:spAutoFit/>
          </a:bodyPr>
          <a:lstStyle/>
          <a:p>
            <a:pPr algn="r">
              <a:lnSpc>
                <a:spcPts val="4900"/>
              </a:lnSpc>
            </a:pPr>
            <a:r>
              <a:rPr lang="en-US" sz="3500" spc="105">
                <a:solidFill>
                  <a:srgbClr val="A066CB"/>
                </a:solidFill>
                <a:latin typeface="Fira Sans Medium Bold"/>
              </a:rPr>
              <a:t>June 2022</a:t>
            </a:r>
          </a:p>
        </p:txBody>
      </p:sp>
      <p:sp>
        <p:nvSpPr>
          <p:cNvPr id="11" name="TextBox 11"/>
          <p:cNvSpPr txBox="1"/>
          <p:nvPr/>
        </p:nvSpPr>
        <p:spPr>
          <a:xfrm>
            <a:off x="780618" y="4542847"/>
            <a:ext cx="5477030" cy="712471"/>
          </a:xfrm>
          <a:prstGeom prst="rect">
            <a:avLst/>
          </a:prstGeom>
        </p:spPr>
        <p:txBody>
          <a:bodyPr lIns="0" tIns="0" rIns="0" bIns="0" rtlCol="0" anchor="t">
            <a:spAutoFit/>
          </a:bodyPr>
          <a:lstStyle/>
          <a:p>
            <a:pPr>
              <a:lnSpc>
                <a:spcPts val="5879"/>
              </a:lnSpc>
            </a:pPr>
            <a:r>
              <a:rPr lang="en-US" sz="4199" spc="125">
                <a:solidFill>
                  <a:srgbClr val="A066CB"/>
                </a:solidFill>
                <a:latin typeface="Fira Sans Bold Bold"/>
              </a:rPr>
              <a:t>Client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0726" y="3084563"/>
            <a:ext cx="16666548" cy="6173737"/>
          </a:xfrm>
          <a:prstGeom prst="rect">
            <a:avLst/>
          </a:prstGeom>
        </p:spPr>
      </p:pic>
      <p:grpSp>
        <p:nvGrpSpPr>
          <p:cNvPr id="3" name="Group 3"/>
          <p:cNvGrpSpPr/>
          <p:nvPr/>
        </p:nvGrpSpPr>
        <p:grpSpPr>
          <a:xfrm>
            <a:off x="-3080831" y="-7658172"/>
            <a:ext cx="24449662" cy="9274697"/>
            <a:chOff x="0" y="0"/>
            <a:chExt cx="14161759" cy="5372100"/>
          </a:xfrm>
        </p:grpSpPr>
        <p:sp>
          <p:nvSpPr>
            <p:cNvPr id="4" name="Freeform 4"/>
            <p:cNvSpPr/>
            <p:nvPr/>
          </p:nvSpPr>
          <p:spPr>
            <a:xfrm>
              <a:off x="0" y="0"/>
              <a:ext cx="14161759" cy="5372100"/>
            </a:xfrm>
            <a:custGeom>
              <a:avLst/>
              <a:gdLst/>
              <a:ahLst/>
              <a:cxnLst/>
              <a:rect l="l" t="t" r="r" b="b"/>
              <a:pathLst>
                <a:path w="14161759" h="5372100">
                  <a:moveTo>
                    <a:pt x="12611089" y="0"/>
                  </a:moveTo>
                  <a:lnTo>
                    <a:pt x="1550670" y="0"/>
                  </a:lnTo>
                  <a:lnTo>
                    <a:pt x="0" y="2686050"/>
                  </a:lnTo>
                  <a:lnTo>
                    <a:pt x="1550670" y="5372100"/>
                  </a:lnTo>
                  <a:lnTo>
                    <a:pt x="12611089" y="5372100"/>
                  </a:lnTo>
                  <a:lnTo>
                    <a:pt x="14161759" y="2686050"/>
                  </a:lnTo>
                  <a:lnTo>
                    <a:pt x="12611089" y="0"/>
                  </a:lnTo>
                  <a:close/>
                </a:path>
              </a:pathLst>
            </a:custGeom>
            <a:solidFill>
              <a:srgbClr val="A066CB"/>
            </a:solidFill>
          </p:spPr>
        </p:sp>
      </p:grpSp>
      <p:sp>
        <p:nvSpPr>
          <p:cNvPr id="5" name="TextBox 5"/>
          <p:cNvSpPr txBox="1"/>
          <p:nvPr/>
        </p:nvSpPr>
        <p:spPr>
          <a:xfrm>
            <a:off x="0" y="360046"/>
            <a:ext cx="18288000" cy="830579"/>
          </a:xfrm>
          <a:prstGeom prst="rect">
            <a:avLst/>
          </a:prstGeom>
        </p:spPr>
        <p:txBody>
          <a:bodyPr lIns="0" tIns="0" rIns="0" bIns="0" rtlCol="0" anchor="t">
            <a:spAutoFit/>
          </a:bodyPr>
          <a:lstStyle/>
          <a:p>
            <a:pPr algn="ctr">
              <a:lnSpc>
                <a:spcPts val="6720"/>
              </a:lnSpc>
              <a:spcBef>
                <a:spcPct val="0"/>
              </a:spcBef>
            </a:pPr>
            <a:r>
              <a:rPr lang="en-US" sz="4800" spc="-96" dirty="0">
                <a:solidFill>
                  <a:srgbClr val="FFFFFF"/>
                </a:solidFill>
                <a:latin typeface="Fira Sans Medium"/>
              </a:rPr>
              <a:t>Students' self-assessment</a:t>
            </a:r>
          </a:p>
        </p:txBody>
      </p:sp>
      <p:sp>
        <p:nvSpPr>
          <p:cNvPr id="6" name="TextBox 6"/>
          <p:cNvSpPr txBox="1"/>
          <p:nvPr/>
        </p:nvSpPr>
        <p:spPr>
          <a:xfrm>
            <a:off x="6934200" y="2395589"/>
            <a:ext cx="4419599" cy="688974"/>
          </a:xfrm>
          <a:prstGeom prst="rect">
            <a:avLst/>
          </a:prstGeom>
        </p:spPr>
        <p:txBody>
          <a:bodyPr wrap="square" lIns="0" tIns="0" rIns="0" bIns="0" rtlCol="0" anchor="t">
            <a:spAutoFit/>
          </a:bodyPr>
          <a:lstStyle/>
          <a:p>
            <a:pPr algn="ctr">
              <a:lnSpc>
                <a:spcPts val="5600"/>
              </a:lnSpc>
            </a:pPr>
            <a:r>
              <a:rPr lang="en-US" sz="4000" dirty="0">
                <a:solidFill>
                  <a:srgbClr val="A066CB"/>
                </a:solidFill>
                <a:latin typeface="Open Sans Bold"/>
              </a:rPr>
              <a:t>Technical skills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0831" y="-7658172"/>
            <a:ext cx="24449662" cy="9274697"/>
            <a:chOff x="0" y="0"/>
            <a:chExt cx="14161759" cy="5372100"/>
          </a:xfrm>
        </p:grpSpPr>
        <p:sp>
          <p:nvSpPr>
            <p:cNvPr id="3" name="Freeform 3"/>
            <p:cNvSpPr/>
            <p:nvPr/>
          </p:nvSpPr>
          <p:spPr>
            <a:xfrm>
              <a:off x="0" y="0"/>
              <a:ext cx="14161759" cy="5372100"/>
            </a:xfrm>
            <a:custGeom>
              <a:avLst/>
              <a:gdLst/>
              <a:ahLst/>
              <a:cxnLst/>
              <a:rect l="l" t="t" r="r" b="b"/>
              <a:pathLst>
                <a:path w="14161759" h="5372100">
                  <a:moveTo>
                    <a:pt x="12611089" y="0"/>
                  </a:moveTo>
                  <a:lnTo>
                    <a:pt x="1550670" y="0"/>
                  </a:lnTo>
                  <a:lnTo>
                    <a:pt x="0" y="2686050"/>
                  </a:lnTo>
                  <a:lnTo>
                    <a:pt x="1550670" y="5372100"/>
                  </a:lnTo>
                  <a:lnTo>
                    <a:pt x="12611089" y="5372100"/>
                  </a:lnTo>
                  <a:lnTo>
                    <a:pt x="14161759" y="2686050"/>
                  </a:lnTo>
                  <a:lnTo>
                    <a:pt x="12611089" y="0"/>
                  </a:lnTo>
                  <a:close/>
                </a:path>
              </a:pathLst>
            </a:custGeom>
            <a:solidFill>
              <a:srgbClr val="A066CB"/>
            </a:solidFill>
          </p:spPr>
        </p:sp>
      </p:grpSp>
      <p:pic>
        <p:nvPicPr>
          <p:cNvPr id="4" name="Picture 4"/>
          <p:cNvPicPr>
            <a:picLocks noChangeAspect="1"/>
          </p:cNvPicPr>
          <p:nvPr/>
        </p:nvPicPr>
        <p:blipFill>
          <a:blip r:embed="rId2"/>
          <a:srcRect/>
          <a:stretch>
            <a:fillRect/>
          </a:stretch>
        </p:blipFill>
        <p:spPr>
          <a:xfrm>
            <a:off x="962025" y="3231247"/>
            <a:ext cx="16412513" cy="6027053"/>
          </a:xfrm>
          <a:prstGeom prst="rect">
            <a:avLst/>
          </a:prstGeom>
        </p:spPr>
      </p:pic>
      <p:sp>
        <p:nvSpPr>
          <p:cNvPr id="5" name="TextBox 5"/>
          <p:cNvSpPr txBox="1"/>
          <p:nvPr/>
        </p:nvSpPr>
        <p:spPr>
          <a:xfrm>
            <a:off x="0" y="360046"/>
            <a:ext cx="18288000" cy="830579"/>
          </a:xfrm>
          <a:prstGeom prst="rect">
            <a:avLst/>
          </a:prstGeom>
        </p:spPr>
        <p:txBody>
          <a:bodyPr lIns="0" tIns="0" rIns="0" bIns="0" rtlCol="0" anchor="t">
            <a:spAutoFit/>
          </a:bodyPr>
          <a:lstStyle/>
          <a:p>
            <a:pPr algn="ctr">
              <a:lnSpc>
                <a:spcPts val="6720"/>
              </a:lnSpc>
              <a:spcBef>
                <a:spcPct val="0"/>
              </a:spcBef>
            </a:pPr>
            <a:r>
              <a:rPr lang="en-US" sz="4800" spc="-96" dirty="0">
                <a:solidFill>
                  <a:srgbClr val="FFFFFF"/>
                </a:solidFill>
                <a:latin typeface="Fira Sans Medium"/>
              </a:rPr>
              <a:t>Students' self-assessment</a:t>
            </a:r>
          </a:p>
        </p:txBody>
      </p:sp>
      <p:sp>
        <p:nvSpPr>
          <p:cNvPr id="6" name="TextBox 6"/>
          <p:cNvSpPr txBox="1"/>
          <p:nvPr/>
        </p:nvSpPr>
        <p:spPr>
          <a:xfrm>
            <a:off x="7068964" y="2542273"/>
            <a:ext cx="4150072" cy="688974"/>
          </a:xfrm>
          <a:prstGeom prst="rect">
            <a:avLst/>
          </a:prstGeom>
        </p:spPr>
        <p:txBody>
          <a:bodyPr lIns="0" tIns="0" rIns="0" bIns="0" rtlCol="0" anchor="t">
            <a:spAutoFit/>
          </a:bodyPr>
          <a:lstStyle/>
          <a:p>
            <a:pPr algn="ctr">
              <a:lnSpc>
                <a:spcPts val="5600"/>
              </a:lnSpc>
            </a:pPr>
            <a:r>
              <a:rPr lang="en-US" sz="4000" dirty="0">
                <a:solidFill>
                  <a:srgbClr val="A066CB"/>
                </a:solidFill>
                <a:latin typeface="Open Sans Bold"/>
              </a:rPr>
              <a:t>Behavioral skills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TextBox 2"/>
          <p:cNvSpPr txBox="1"/>
          <p:nvPr/>
        </p:nvSpPr>
        <p:spPr>
          <a:xfrm>
            <a:off x="1789483" y="4479925"/>
            <a:ext cx="8949232" cy="1422400"/>
          </a:xfrm>
          <a:prstGeom prst="rect">
            <a:avLst/>
          </a:prstGeom>
        </p:spPr>
        <p:txBody>
          <a:bodyPr lIns="0" tIns="0" rIns="0" bIns="0" rtlCol="0" anchor="t">
            <a:spAutoFit/>
          </a:bodyPr>
          <a:lstStyle/>
          <a:p>
            <a:pPr>
              <a:lnSpc>
                <a:spcPts val="10999"/>
              </a:lnSpc>
            </a:pPr>
            <a:r>
              <a:rPr lang="en-US" sz="9999">
                <a:solidFill>
                  <a:srgbClr val="FFFFFF"/>
                </a:solidFill>
                <a:latin typeface="Fira Sans Medium Bold"/>
              </a:rPr>
              <a:t>LAPR4 skills</a:t>
            </a:r>
          </a:p>
        </p:txBody>
      </p:sp>
      <p:grpSp>
        <p:nvGrpSpPr>
          <p:cNvPr id="3" name="Group 3"/>
          <p:cNvGrpSpPr/>
          <p:nvPr/>
        </p:nvGrpSpPr>
        <p:grpSpPr>
          <a:xfrm>
            <a:off x="11426595" y="2362127"/>
            <a:ext cx="9737102" cy="9547574"/>
            <a:chOff x="0" y="0"/>
            <a:chExt cx="12982803" cy="1273009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AutoShape 4"/>
          <p:cNvSpPr/>
          <p:nvPr/>
        </p:nvSpPr>
        <p:spPr>
          <a:xfrm>
            <a:off x="3117642" y="2695762"/>
            <a:ext cx="12052715" cy="6750471"/>
          </a:xfrm>
          <a:prstGeom prst="rect">
            <a:avLst/>
          </a:prstGeom>
          <a:solidFill>
            <a:srgbClr val="A066CB">
              <a:alpha val="8627"/>
            </a:srgbClr>
          </a:solidFill>
        </p:spPr>
      </p:sp>
      <p:sp>
        <p:nvSpPr>
          <p:cNvPr id="5" name="TextBox 5"/>
          <p:cNvSpPr txBox="1"/>
          <p:nvPr/>
        </p:nvSpPr>
        <p:spPr>
          <a:xfrm>
            <a:off x="1028700" y="614255"/>
            <a:ext cx="7133060" cy="600075"/>
          </a:xfrm>
          <a:prstGeom prst="rect">
            <a:avLst/>
          </a:prstGeom>
        </p:spPr>
        <p:txBody>
          <a:bodyPr lIns="0" tIns="0" rIns="0" bIns="0" rtlCol="0" anchor="t">
            <a:spAutoFit/>
          </a:bodyPr>
          <a:lstStyle/>
          <a:p>
            <a:pPr>
              <a:lnSpc>
                <a:spcPts val="4799"/>
              </a:lnSpc>
            </a:pPr>
            <a:r>
              <a:rPr lang="en-US" sz="3999" spc="119">
                <a:solidFill>
                  <a:srgbClr val="FFFFFF"/>
                </a:solidFill>
                <a:latin typeface="Fira Sans Medium Bold"/>
              </a:rPr>
              <a:t>Leadership context</a:t>
            </a:r>
          </a:p>
        </p:txBody>
      </p:sp>
      <p:sp>
        <p:nvSpPr>
          <p:cNvPr id="6" name="TextBox 6"/>
          <p:cNvSpPr txBox="1"/>
          <p:nvPr/>
        </p:nvSpPr>
        <p:spPr>
          <a:xfrm>
            <a:off x="6242885" y="5326004"/>
            <a:ext cx="5802230" cy="2657475"/>
          </a:xfrm>
          <a:prstGeom prst="rect">
            <a:avLst/>
          </a:prstGeom>
        </p:spPr>
        <p:txBody>
          <a:bodyPr lIns="0" tIns="0" rIns="0" bIns="0" rtlCol="0" anchor="t">
            <a:spAutoFit/>
          </a:bodyPr>
          <a:lstStyle/>
          <a:p>
            <a:pPr algn="ctr">
              <a:lnSpc>
                <a:spcPts val="4200"/>
              </a:lnSpc>
            </a:pPr>
            <a:r>
              <a:rPr lang="en-US" sz="3000">
                <a:solidFill>
                  <a:srgbClr val="000000"/>
                </a:solidFill>
                <a:latin typeface="Fira Sans Medium"/>
              </a:rPr>
              <a:t>Each sprint (from 3 to 3 weeks), we changed our leader. We adopted this method so each member of the team could improve his leadership skills.</a:t>
            </a:r>
          </a:p>
        </p:txBody>
      </p:sp>
      <p:sp>
        <p:nvSpPr>
          <p:cNvPr id="7" name="TextBox 7"/>
          <p:cNvSpPr txBox="1"/>
          <p:nvPr/>
        </p:nvSpPr>
        <p:spPr>
          <a:xfrm>
            <a:off x="5027286" y="3273943"/>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Rotative leadership</a:t>
            </a:r>
          </a:p>
        </p:txBody>
      </p:sp>
      <p:sp>
        <p:nvSpPr>
          <p:cNvPr id="8" name="AutoShape 8"/>
          <p:cNvSpPr/>
          <p:nvPr/>
        </p:nvSpPr>
        <p:spPr>
          <a:xfrm>
            <a:off x="3808020" y="3928667"/>
            <a:ext cx="10643516" cy="0"/>
          </a:xfrm>
          <a:prstGeom prst="line">
            <a:avLst/>
          </a:prstGeom>
          <a:ln w="47625" cap="flat">
            <a:solidFill>
              <a:srgbClr val="86C7ED"/>
            </a:solidFill>
            <a:prstDash val="sysDot"/>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557938" y="8332226"/>
            <a:ext cx="5082355" cy="2901858"/>
          </a:xfrm>
          <a:prstGeom prst="rect">
            <a:avLst/>
          </a:prstGeom>
        </p:spPr>
      </p:pic>
      <p:sp>
        <p:nvSpPr>
          <p:cNvPr id="3" name="TextBox 3"/>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Leadership focus</a:t>
            </a:r>
          </a:p>
        </p:txBody>
      </p:sp>
      <p:grpSp>
        <p:nvGrpSpPr>
          <p:cNvPr id="4" name="Group 4"/>
          <p:cNvGrpSpPr/>
          <p:nvPr/>
        </p:nvGrpSpPr>
        <p:grpSpPr>
          <a:xfrm>
            <a:off x="9965262" y="7499420"/>
            <a:ext cx="1727423" cy="1163342"/>
            <a:chOff x="0" y="0"/>
            <a:chExt cx="2303230" cy="1551123"/>
          </a:xfrm>
        </p:grpSpPr>
        <p:grpSp>
          <p:nvGrpSpPr>
            <p:cNvPr id="5" name="Group 5"/>
            <p:cNvGrpSpPr/>
            <p:nvPr/>
          </p:nvGrpSpPr>
          <p:grpSpPr>
            <a:xfrm>
              <a:off x="0" y="0"/>
              <a:ext cx="2303230" cy="1551123"/>
              <a:chOff x="0" y="0"/>
              <a:chExt cx="4173391" cy="3276736"/>
            </a:xfrm>
          </p:grpSpPr>
          <p:sp>
            <p:nvSpPr>
              <p:cNvPr id="6" name="Freeform 6"/>
              <p:cNvSpPr/>
              <p:nvPr/>
            </p:nvSpPr>
            <p:spPr>
              <a:xfrm>
                <a:off x="15240" y="248920"/>
                <a:ext cx="4145450" cy="3006226"/>
              </a:xfrm>
              <a:custGeom>
                <a:avLst/>
                <a:gdLst/>
                <a:ahLst/>
                <a:cxnLst/>
                <a:rect l="l" t="t" r="r" b="b"/>
                <a:pathLst>
                  <a:path w="4145450" h="3006226">
                    <a:moveTo>
                      <a:pt x="4142911" y="645160"/>
                    </a:moveTo>
                    <a:cubicBezTo>
                      <a:pt x="4145451" y="488950"/>
                      <a:pt x="4123861" y="30480"/>
                      <a:pt x="4123861" y="30480"/>
                    </a:cubicBezTo>
                    <a:cubicBezTo>
                      <a:pt x="4123861" y="30480"/>
                      <a:pt x="3739051" y="40640"/>
                      <a:pt x="3172729" y="40640"/>
                    </a:cubicBezTo>
                    <a:cubicBezTo>
                      <a:pt x="3074436"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157866"/>
                      <a:pt x="21590" y="2349636"/>
                    </a:cubicBezTo>
                    <a:cubicBezTo>
                      <a:pt x="6350" y="2594746"/>
                      <a:pt x="0" y="2968126"/>
                      <a:pt x="0" y="2968126"/>
                    </a:cubicBezTo>
                    <a:cubicBezTo>
                      <a:pt x="204470" y="2998606"/>
                      <a:pt x="450850" y="3006226"/>
                      <a:pt x="657860" y="3003686"/>
                    </a:cubicBezTo>
                    <a:cubicBezTo>
                      <a:pt x="891540" y="3003686"/>
                      <a:pt x="2960417" y="3003686"/>
                      <a:pt x="2960417" y="3003686"/>
                    </a:cubicBezTo>
                    <a:lnTo>
                      <a:pt x="4103541" y="2989716"/>
                    </a:lnTo>
                    <a:cubicBezTo>
                      <a:pt x="4103541" y="2989716"/>
                      <a:pt x="4142911" y="2287406"/>
                      <a:pt x="4142911" y="2161676"/>
                    </a:cubicBezTo>
                    <a:cubicBezTo>
                      <a:pt x="4142911" y="1987686"/>
                      <a:pt x="4140371" y="803910"/>
                      <a:pt x="4142911" y="645160"/>
                    </a:cubicBezTo>
                    <a:close/>
                  </a:path>
                </a:pathLst>
              </a:custGeom>
              <a:solidFill>
                <a:srgbClr val="86C7ED"/>
              </a:solidFill>
            </p:spPr>
          </p:sp>
          <p:sp>
            <p:nvSpPr>
              <p:cNvPr id="7" name="Freeform 7"/>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id="8" name="TextBox 8"/>
            <p:cNvSpPr txBox="1"/>
            <p:nvPr/>
          </p:nvSpPr>
          <p:spPr>
            <a:xfrm>
              <a:off x="247756" y="660432"/>
              <a:ext cx="1807718" cy="374710"/>
            </a:xfrm>
            <a:prstGeom prst="rect">
              <a:avLst/>
            </a:prstGeom>
          </p:spPr>
          <p:txBody>
            <a:bodyPr lIns="0" tIns="0" rIns="0" bIns="0" rtlCol="0" anchor="t">
              <a:spAutoFit/>
            </a:bodyPr>
            <a:lstStyle/>
            <a:p>
              <a:pPr marL="0" lvl="0" indent="0" algn="ctr">
                <a:lnSpc>
                  <a:spcPts val="2360"/>
                </a:lnSpc>
                <a:spcBef>
                  <a:spcPct val="0"/>
                </a:spcBef>
              </a:pPr>
              <a:r>
                <a:rPr lang="en-US" sz="1685" spc="8">
                  <a:solidFill>
                    <a:srgbClr val="FFFFFF"/>
                  </a:solidFill>
                  <a:latin typeface="Fira Sans Light Bold"/>
                </a:rPr>
                <a:t>Liberal</a:t>
              </a:r>
            </a:p>
          </p:txBody>
        </p:sp>
      </p:grpSp>
      <p:grpSp>
        <p:nvGrpSpPr>
          <p:cNvPr id="9" name="Group 9"/>
          <p:cNvGrpSpPr/>
          <p:nvPr/>
        </p:nvGrpSpPr>
        <p:grpSpPr>
          <a:xfrm>
            <a:off x="6496083" y="7499420"/>
            <a:ext cx="1794940" cy="1198770"/>
            <a:chOff x="0" y="0"/>
            <a:chExt cx="2393254" cy="1598361"/>
          </a:xfrm>
        </p:grpSpPr>
        <p:grpSp>
          <p:nvGrpSpPr>
            <p:cNvPr id="10" name="Group 10"/>
            <p:cNvGrpSpPr/>
            <p:nvPr/>
          </p:nvGrpSpPr>
          <p:grpSpPr>
            <a:xfrm>
              <a:off x="0" y="0"/>
              <a:ext cx="2393254" cy="1598361"/>
              <a:chOff x="0" y="0"/>
              <a:chExt cx="3729974" cy="2611124"/>
            </a:xfrm>
          </p:grpSpPr>
          <p:sp>
            <p:nvSpPr>
              <p:cNvPr id="11" name="Freeform 11"/>
              <p:cNvSpPr/>
              <p:nvPr/>
            </p:nvSpPr>
            <p:spPr>
              <a:xfrm>
                <a:off x="0" y="218440"/>
                <a:ext cx="3728704" cy="2392684"/>
              </a:xfrm>
              <a:custGeom>
                <a:avLst/>
                <a:gdLst/>
                <a:ahLst/>
                <a:cxnLst/>
                <a:rect l="l" t="t" r="r" b="b"/>
                <a:pathLst>
                  <a:path w="3728704" h="2392684">
                    <a:moveTo>
                      <a:pt x="0" y="16510"/>
                    </a:moveTo>
                    <a:cubicBezTo>
                      <a:pt x="0" y="16510"/>
                      <a:pt x="2540" y="345440"/>
                      <a:pt x="2540" y="657261"/>
                    </a:cubicBezTo>
                    <a:cubicBezTo>
                      <a:pt x="2540" y="709341"/>
                      <a:pt x="7620" y="1211584"/>
                      <a:pt x="7620" y="1471934"/>
                    </a:cubicBezTo>
                    <a:cubicBezTo>
                      <a:pt x="7620" y="1666244"/>
                      <a:pt x="16510" y="2065024"/>
                      <a:pt x="21590" y="2256794"/>
                    </a:cubicBezTo>
                    <a:lnTo>
                      <a:pt x="130810" y="2371094"/>
                    </a:lnTo>
                    <a:cubicBezTo>
                      <a:pt x="275590" y="2378713"/>
                      <a:pt x="543560" y="2392684"/>
                      <a:pt x="793750" y="2392684"/>
                    </a:cubicBezTo>
                    <a:lnTo>
                      <a:pt x="3728704" y="2392684"/>
                    </a:lnTo>
                    <a:lnTo>
                      <a:pt x="3728704" y="650144"/>
                    </a:lnTo>
                    <a:cubicBezTo>
                      <a:pt x="3728704" y="323850"/>
                      <a:pt x="3719814" y="46990"/>
                      <a:pt x="3719814" y="46990"/>
                    </a:cubicBezTo>
                    <a:cubicBezTo>
                      <a:pt x="3564874" y="26670"/>
                      <a:pt x="3408664" y="16510"/>
                      <a:pt x="3251184" y="17780"/>
                    </a:cubicBezTo>
                    <a:cubicBezTo>
                      <a:pt x="2978134" y="17780"/>
                      <a:pt x="944880" y="22860"/>
                      <a:pt x="694690" y="13970"/>
                    </a:cubicBezTo>
                    <a:cubicBezTo>
                      <a:pt x="360680" y="0"/>
                      <a:pt x="0" y="16510"/>
                      <a:pt x="0" y="16510"/>
                    </a:cubicBezTo>
                    <a:close/>
                  </a:path>
                </a:pathLst>
              </a:custGeom>
              <a:solidFill>
                <a:srgbClr val="1836B2"/>
              </a:solidFill>
            </p:spPr>
          </p:sp>
          <p:sp>
            <p:nvSpPr>
              <p:cNvPr id="12" name="Freeform 12"/>
              <p:cNvSpPr/>
              <p:nvPr/>
            </p:nvSpPr>
            <p:spPr>
              <a:xfrm>
                <a:off x="21590" y="0"/>
                <a:ext cx="3239754" cy="2590803"/>
              </a:xfrm>
              <a:custGeom>
                <a:avLst/>
                <a:gdLst/>
                <a:ahLst/>
                <a:cxnLst/>
                <a:rect l="l" t="t" r="r" b="b"/>
                <a:pathLst>
                  <a:path w="3239754" h="2590803">
                    <a:moveTo>
                      <a:pt x="0" y="2476503"/>
                    </a:moveTo>
                    <a:lnTo>
                      <a:pt x="109220" y="2590803"/>
                    </a:lnTo>
                    <a:lnTo>
                      <a:pt x="123190" y="2457453"/>
                    </a:lnTo>
                    <a:lnTo>
                      <a:pt x="0" y="2476503"/>
                    </a:lnTo>
                    <a:close/>
                    <a:moveTo>
                      <a:pt x="2040874" y="106680"/>
                    </a:moveTo>
                    <a:cubicBezTo>
                      <a:pt x="2040874" y="106680"/>
                      <a:pt x="2458704" y="64770"/>
                      <a:pt x="2595864" y="55880"/>
                    </a:cubicBezTo>
                    <a:cubicBezTo>
                      <a:pt x="2733024" y="46990"/>
                      <a:pt x="3213084" y="0"/>
                      <a:pt x="3213084" y="0"/>
                    </a:cubicBezTo>
                    <a:cubicBezTo>
                      <a:pt x="3206734" y="41910"/>
                      <a:pt x="3205464" y="86360"/>
                      <a:pt x="3210544" y="128270"/>
                    </a:cubicBezTo>
                    <a:cubicBezTo>
                      <a:pt x="3216894" y="167640"/>
                      <a:pt x="3219434" y="208280"/>
                      <a:pt x="3218164" y="248920"/>
                    </a:cubicBezTo>
                    <a:lnTo>
                      <a:pt x="3239754" y="318770"/>
                    </a:lnTo>
                    <a:lnTo>
                      <a:pt x="3229594" y="419100"/>
                    </a:lnTo>
                    <a:cubicBezTo>
                      <a:pt x="3229594" y="419100"/>
                      <a:pt x="2479024" y="454660"/>
                      <a:pt x="2341864" y="471170"/>
                    </a:cubicBezTo>
                    <a:cubicBezTo>
                      <a:pt x="2204704" y="487680"/>
                      <a:pt x="2000234" y="486410"/>
                      <a:pt x="2000234" y="486410"/>
                    </a:cubicBezTo>
                    <a:cubicBezTo>
                      <a:pt x="2000234" y="486410"/>
                      <a:pt x="1992614" y="365760"/>
                      <a:pt x="2005314" y="322580"/>
                    </a:cubicBezTo>
                    <a:cubicBezTo>
                      <a:pt x="2015474" y="288290"/>
                      <a:pt x="2019284" y="251460"/>
                      <a:pt x="2014204" y="214630"/>
                    </a:cubicBezTo>
                    <a:cubicBezTo>
                      <a:pt x="2014204" y="186690"/>
                      <a:pt x="2040874" y="106680"/>
                      <a:pt x="2040874" y="106680"/>
                    </a:cubicBezTo>
                    <a:close/>
                  </a:path>
                </a:pathLst>
              </a:custGeom>
              <a:solidFill>
                <a:srgbClr val="000000"/>
              </a:solidFill>
            </p:spPr>
          </p:sp>
        </p:grpSp>
        <p:sp>
          <p:nvSpPr>
            <p:cNvPr id="13" name="TextBox 13"/>
            <p:cNvSpPr txBox="1"/>
            <p:nvPr/>
          </p:nvSpPr>
          <p:spPr>
            <a:xfrm>
              <a:off x="273976" y="735879"/>
              <a:ext cx="1845302" cy="374565"/>
            </a:xfrm>
            <a:prstGeom prst="rect">
              <a:avLst/>
            </a:prstGeom>
          </p:spPr>
          <p:txBody>
            <a:bodyPr lIns="0" tIns="0" rIns="0" bIns="0" rtlCol="0" anchor="t">
              <a:spAutoFit/>
            </a:bodyPr>
            <a:lstStyle/>
            <a:p>
              <a:pPr marL="0" lvl="0" indent="0" algn="ctr">
                <a:lnSpc>
                  <a:spcPts val="2365"/>
                </a:lnSpc>
                <a:spcBef>
                  <a:spcPct val="0"/>
                </a:spcBef>
              </a:pPr>
              <a:r>
                <a:rPr lang="en-US" sz="1689" spc="8">
                  <a:solidFill>
                    <a:srgbClr val="FFFFFF"/>
                  </a:solidFill>
                  <a:latin typeface="Fira Sans Light Bold"/>
                </a:rPr>
                <a:t>Transactional</a:t>
              </a:r>
            </a:p>
          </p:txBody>
        </p:sp>
      </p:grpSp>
      <p:grpSp>
        <p:nvGrpSpPr>
          <p:cNvPr id="14" name="Group 14"/>
          <p:cNvGrpSpPr/>
          <p:nvPr/>
        </p:nvGrpSpPr>
        <p:grpSpPr>
          <a:xfrm>
            <a:off x="5844630" y="1747518"/>
            <a:ext cx="6598740" cy="5365427"/>
            <a:chOff x="0" y="0"/>
            <a:chExt cx="8798320" cy="7153902"/>
          </a:xfrm>
        </p:grpSpPr>
        <p:grpSp>
          <p:nvGrpSpPr>
            <p:cNvPr id="15" name="Group 15"/>
            <p:cNvGrpSpPr/>
            <p:nvPr/>
          </p:nvGrpSpPr>
          <p:grpSpPr>
            <a:xfrm>
              <a:off x="0" y="0"/>
              <a:ext cx="8798320" cy="7153902"/>
              <a:chOff x="0" y="0"/>
              <a:chExt cx="3472180" cy="3274184"/>
            </a:xfrm>
          </p:grpSpPr>
          <p:sp>
            <p:nvSpPr>
              <p:cNvPr id="16" name="Freeform 16"/>
              <p:cNvSpPr/>
              <p:nvPr/>
            </p:nvSpPr>
            <p:spPr>
              <a:xfrm>
                <a:off x="15240" y="248920"/>
                <a:ext cx="3444240" cy="3003674"/>
              </a:xfrm>
              <a:custGeom>
                <a:avLst/>
                <a:gdLst/>
                <a:ahLst/>
                <a:cxnLst/>
                <a:rect l="l" t="t" r="r" b="b"/>
                <a:pathLst>
                  <a:path w="3444240" h="3003674">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155314"/>
                      <a:pt x="21590" y="2347084"/>
                    </a:cubicBezTo>
                    <a:cubicBezTo>
                      <a:pt x="6350" y="2592194"/>
                      <a:pt x="0" y="2965574"/>
                      <a:pt x="0" y="2965574"/>
                    </a:cubicBezTo>
                    <a:cubicBezTo>
                      <a:pt x="204470" y="2996054"/>
                      <a:pt x="450850" y="3003674"/>
                      <a:pt x="657860" y="3001135"/>
                    </a:cubicBezTo>
                    <a:cubicBezTo>
                      <a:pt x="891540" y="3001135"/>
                      <a:pt x="2616200" y="3001135"/>
                      <a:pt x="2616200" y="3001135"/>
                    </a:cubicBezTo>
                    <a:lnTo>
                      <a:pt x="3402330" y="2987164"/>
                    </a:lnTo>
                    <a:cubicBezTo>
                      <a:pt x="3402330" y="2987164"/>
                      <a:pt x="3441700" y="2284854"/>
                      <a:pt x="3441700" y="2159124"/>
                    </a:cubicBezTo>
                    <a:cubicBezTo>
                      <a:pt x="3441700" y="1985134"/>
                      <a:pt x="3439160" y="803910"/>
                      <a:pt x="3441700" y="645160"/>
                    </a:cubicBezTo>
                    <a:close/>
                  </a:path>
                </a:pathLst>
              </a:custGeom>
              <a:solidFill>
                <a:srgbClr val="A066CB"/>
              </a:solidFill>
            </p:spPr>
          </p:sp>
          <p:sp>
            <p:nvSpPr>
              <p:cNvPr id="17" name="Freeform 17"/>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id="18" name="TextBox 18"/>
            <p:cNvSpPr txBox="1"/>
            <p:nvPr/>
          </p:nvSpPr>
          <p:spPr>
            <a:xfrm>
              <a:off x="894841" y="3282366"/>
              <a:ext cx="6905467" cy="1692379"/>
            </a:xfrm>
            <a:prstGeom prst="rect">
              <a:avLst/>
            </a:prstGeom>
          </p:spPr>
          <p:txBody>
            <a:bodyPr lIns="0" tIns="0" rIns="0" bIns="0" rtlCol="0" anchor="t">
              <a:spAutoFit/>
            </a:bodyPr>
            <a:lstStyle/>
            <a:p>
              <a:pPr marL="0" lvl="0" indent="0" algn="ctr">
                <a:lnSpc>
                  <a:spcPts val="10835"/>
                </a:lnSpc>
                <a:spcBef>
                  <a:spcPct val="0"/>
                </a:spcBef>
              </a:pPr>
              <a:endParaRPr/>
            </a:p>
          </p:txBody>
        </p:sp>
      </p:grpSp>
      <p:sp>
        <p:nvSpPr>
          <p:cNvPr id="19" name="TextBox 19"/>
          <p:cNvSpPr txBox="1"/>
          <p:nvPr/>
        </p:nvSpPr>
        <p:spPr>
          <a:xfrm>
            <a:off x="7348761" y="2632029"/>
            <a:ext cx="3590479" cy="596899"/>
          </a:xfrm>
          <a:prstGeom prst="rect">
            <a:avLst/>
          </a:prstGeom>
        </p:spPr>
        <p:txBody>
          <a:bodyPr lIns="0" tIns="0" rIns="0" bIns="0" rtlCol="0" anchor="t">
            <a:spAutoFit/>
          </a:bodyPr>
          <a:lstStyle/>
          <a:p>
            <a:pPr algn="ctr">
              <a:lnSpc>
                <a:spcPts val="4900"/>
              </a:lnSpc>
            </a:pPr>
            <a:r>
              <a:rPr lang="en-US" sz="3500">
                <a:solidFill>
                  <a:srgbClr val="FFFFFF"/>
                </a:solidFill>
                <a:latin typeface="Open Sans"/>
              </a:rPr>
              <a:t>Transformational</a:t>
            </a:r>
          </a:p>
        </p:txBody>
      </p:sp>
      <p:sp>
        <p:nvSpPr>
          <p:cNvPr id="20" name="TextBox 20"/>
          <p:cNvSpPr txBox="1"/>
          <p:nvPr/>
        </p:nvSpPr>
        <p:spPr>
          <a:xfrm>
            <a:off x="6496083" y="3559871"/>
            <a:ext cx="5196602" cy="789304"/>
          </a:xfrm>
          <a:prstGeom prst="rect">
            <a:avLst/>
          </a:prstGeom>
        </p:spPr>
        <p:txBody>
          <a:bodyPr lIns="0" tIns="0" rIns="0" bIns="0" rtlCol="0" anchor="t">
            <a:spAutoFit/>
          </a:bodyPr>
          <a:lstStyle/>
          <a:p>
            <a:pPr algn="ctr">
              <a:lnSpc>
                <a:spcPts val="3220"/>
              </a:lnSpc>
            </a:pPr>
            <a:r>
              <a:rPr lang="en-US" sz="2300">
                <a:solidFill>
                  <a:srgbClr val="FFFFFF"/>
                </a:solidFill>
                <a:latin typeface="Open Sans Light"/>
              </a:rPr>
              <a:t>Personal attention to each member of the team</a:t>
            </a:r>
          </a:p>
        </p:txBody>
      </p:sp>
      <p:sp>
        <p:nvSpPr>
          <p:cNvPr id="21" name="TextBox 21"/>
          <p:cNvSpPr txBox="1"/>
          <p:nvPr/>
        </p:nvSpPr>
        <p:spPr>
          <a:xfrm>
            <a:off x="6363773" y="4781550"/>
            <a:ext cx="5560454" cy="685800"/>
          </a:xfrm>
          <a:prstGeom prst="rect">
            <a:avLst/>
          </a:prstGeom>
        </p:spPr>
        <p:txBody>
          <a:bodyPr lIns="0" tIns="0" rIns="0" bIns="0" rtlCol="0" anchor="t">
            <a:spAutoFit/>
          </a:bodyPr>
          <a:lstStyle/>
          <a:p>
            <a:pPr algn="ctr">
              <a:lnSpc>
                <a:spcPts val="2760"/>
              </a:lnSpc>
              <a:spcBef>
                <a:spcPct val="0"/>
              </a:spcBef>
            </a:pPr>
            <a:r>
              <a:rPr lang="en-US" sz="2300" spc="69">
                <a:solidFill>
                  <a:srgbClr val="FFFFFF"/>
                </a:solidFill>
                <a:latin typeface="Open Sans Light"/>
              </a:rPr>
              <a:t>Encourages pride, earns respect and </a:t>
            </a:r>
          </a:p>
          <a:p>
            <a:pPr algn="ctr">
              <a:lnSpc>
                <a:spcPts val="2760"/>
              </a:lnSpc>
              <a:spcBef>
                <a:spcPct val="0"/>
              </a:spcBef>
            </a:pPr>
            <a:r>
              <a:rPr lang="en-US" sz="2300" spc="69">
                <a:solidFill>
                  <a:srgbClr val="FFFFFF"/>
                </a:solidFill>
                <a:latin typeface="Open Sans Light"/>
              </a:rPr>
              <a:t>confidence in team members</a:t>
            </a:r>
          </a:p>
        </p:txBody>
      </p:sp>
      <p:sp>
        <p:nvSpPr>
          <p:cNvPr id="22" name="TextBox 22"/>
          <p:cNvSpPr txBox="1"/>
          <p:nvPr/>
        </p:nvSpPr>
        <p:spPr>
          <a:xfrm>
            <a:off x="7295198" y="5895975"/>
            <a:ext cx="3533775" cy="342900"/>
          </a:xfrm>
          <a:prstGeom prst="rect">
            <a:avLst/>
          </a:prstGeom>
        </p:spPr>
        <p:txBody>
          <a:bodyPr lIns="0" tIns="0" rIns="0" bIns="0" rtlCol="0" anchor="t">
            <a:spAutoFit/>
          </a:bodyPr>
          <a:lstStyle/>
          <a:p>
            <a:pPr algn="ctr">
              <a:lnSpc>
                <a:spcPts val="2760"/>
              </a:lnSpc>
              <a:spcBef>
                <a:spcPct val="0"/>
              </a:spcBef>
            </a:pPr>
            <a:r>
              <a:rPr lang="en-US" sz="2300" spc="69">
                <a:solidFill>
                  <a:srgbClr val="FFFFFF"/>
                </a:solidFill>
                <a:latin typeface="Open Sans Light"/>
              </a:rPr>
              <a:t>Raises team expectations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290" y="1991112"/>
            <a:ext cx="15367420" cy="6436310"/>
            <a:chOff x="0" y="0"/>
            <a:chExt cx="20489893" cy="8581747"/>
          </a:xfrm>
        </p:grpSpPr>
        <p:grpSp>
          <p:nvGrpSpPr>
            <p:cNvPr id="3" name="Group 3"/>
            <p:cNvGrpSpPr/>
            <p:nvPr/>
          </p:nvGrpSpPr>
          <p:grpSpPr>
            <a:xfrm>
              <a:off x="0" y="3879963"/>
              <a:ext cx="20489893" cy="4701784"/>
              <a:chOff x="0" y="0"/>
              <a:chExt cx="5606077" cy="1286418"/>
            </a:xfrm>
          </p:grpSpPr>
          <p:sp>
            <p:nvSpPr>
              <p:cNvPr id="4" name="Freeform 4"/>
              <p:cNvSpPr/>
              <p:nvPr/>
            </p:nvSpPr>
            <p:spPr>
              <a:xfrm>
                <a:off x="0" y="0"/>
                <a:ext cx="5606076" cy="1286418"/>
              </a:xfrm>
              <a:custGeom>
                <a:avLst/>
                <a:gdLst/>
                <a:ahLst/>
                <a:cxnLst/>
                <a:rect l="l" t="t" r="r" b="b"/>
                <a:pathLst>
                  <a:path w="5606076" h="1286418">
                    <a:moveTo>
                      <a:pt x="5481617" y="1286418"/>
                    </a:moveTo>
                    <a:lnTo>
                      <a:pt x="124460" y="1286418"/>
                    </a:lnTo>
                    <a:cubicBezTo>
                      <a:pt x="55880" y="1286418"/>
                      <a:pt x="0" y="1230538"/>
                      <a:pt x="0" y="1161958"/>
                    </a:cubicBezTo>
                    <a:lnTo>
                      <a:pt x="0" y="124460"/>
                    </a:lnTo>
                    <a:cubicBezTo>
                      <a:pt x="0" y="55880"/>
                      <a:pt x="55880" y="0"/>
                      <a:pt x="124460" y="0"/>
                    </a:cubicBezTo>
                    <a:lnTo>
                      <a:pt x="5481617" y="0"/>
                    </a:lnTo>
                    <a:cubicBezTo>
                      <a:pt x="5550196" y="0"/>
                      <a:pt x="5606076" y="55880"/>
                      <a:pt x="5606076" y="124460"/>
                    </a:cubicBezTo>
                    <a:lnTo>
                      <a:pt x="5606076" y="1161958"/>
                    </a:lnTo>
                    <a:cubicBezTo>
                      <a:pt x="5606076" y="1230538"/>
                      <a:pt x="5550196" y="1286418"/>
                      <a:pt x="5481617" y="1286418"/>
                    </a:cubicBezTo>
                    <a:close/>
                  </a:path>
                </a:pathLst>
              </a:custGeom>
              <a:solidFill>
                <a:srgbClr val="BF977B"/>
              </a:solidFill>
            </p:spPr>
          </p:sp>
        </p:grpSp>
        <p:grpSp>
          <p:nvGrpSpPr>
            <p:cNvPr id="5" name="Group 5"/>
            <p:cNvGrpSpPr/>
            <p:nvPr/>
          </p:nvGrpSpPr>
          <p:grpSpPr>
            <a:xfrm>
              <a:off x="0" y="0"/>
              <a:ext cx="20489893" cy="6995160"/>
              <a:chOff x="0" y="0"/>
              <a:chExt cx="5606077" cy="1913890"/>
            </a:xfrm>
          </p:grpSpPr>
          <p:sp>
            <p:nvSpPr>
              <p:cNvPr id="6" name="Freeform 6"/>
              <p:cNvSpPr/>
              <p:nvPr/>
            </p:nvSpPr>
            <p:spPr>
              <a:xfrm>
                <a:off x="0" y="0"/>
                <a:ext cx="5606076" cy="1913890"/>
              </a:xfrm>
              <a:custGeom>
                <a:avLst/>
                <a:gdLst/>
                <a:ahLst/>
                <a:cxnLst/>
                <a:rect l="l" t="t" r="r" b="b"/>
                <a:pathLst>
                  <a:path w="5606076" h="1913890">
                    <a:moveTo>
                      <a:pt x="5481617" y="1913890"/>
                    </a:moveTo>
                    <a:lnTo>
                      <a:pt x="124460" y="1913890"/>
                    </a:lnTo>
                    <a:cubicBezTo>
                      <a:pt x="55880" y="1913890"/>
                      <a:pt x="0" y="1858010"/>
                      <a:pt x="0" y="1789430"/>
                    </a:cubicBezTo>
                    <a:lnTo>
                      <a:pt x="0" y="124460"/>
                    </a:lnTo>
                    <a:cubicBezTo>
                      <a:pt x="0" y="55880"/>
                      <a:pt x="55880" y="0"/>
                      <a:pt x="124460" y="0"/>
                    </a:cubicBezTo>
                    <a:lnTo>
                      <a:pt x="5481617" y="0"/>
                    </a:lnTo>
                    <a:cubicBezTo>
                      <a:pt x="5550196" y="0"/>
                      <a:pt x="5606076" y="55880"/>
                      <a:pt x="5606076" y="124460"/>
                    </a:cubicBezTo>
                    <a:lnTo>
                      <a:pt x="5606076" y="1789430"/>
                    </a:lnTo>
                    <a:cubicBezTo>
                      <a:pt x="5606076" y="1858010"/>
                      <a:pt x="5550196" y="1913890"/>
                      <a:pt x="5481617" y="1913890"/>
                    </a:cubicBezTo>
                    <a:close/>
                  </a:path>
                </a:pathLst>
              </a:custGeom>
              <a:solidFill>
                <a:srgbClr val="BF977B"/>
              </a:solidFill>
            </p:spPr>
          </p:sp>
        </p:grpSp>
      </p:grpSp>
      <p:grpSp>
        <p:nvGrpSpPr>
          <p:cNvPr id="7" name="Group 7"/>
          <p:cNvGrpSpPr/>
          <p:nvPr/>
        </p:nvGrpSpPr>
        <p:grpSpPr>
          <a:xfrm>
            <a:off x="1824143" y="2321888"/>
            <a:ext cx="14650647" cy="4595077"/>
            <a:chOff x="0" y="0"/>
            <a:chExt cx="23750807" cy="7449281"/>
          </a:xfrm>
        </p:grpSpPr>
        <p:sp>
          <p:nvSpPr>
            <p:cNvPr id="8" name="Freeform 8"/>
            <p:cNvSpPr/>
            <p:nvPr/>
          </p:nvSpPr>
          <p:spPr>
            <a:xfrm>
              <a:off x="72390" y="72390"/>
              <a:ext cx="23606028" cy="7304501"/>
            </a:xfrm>
            <a:custGeom>
              <a:avLst/>
              <a:gdLst/>
              <a:ahLst/>
              <a:cxnLst/>
              <a:rect l="l" t="t" r="r" b="b"/>
              <a:pathLst>
                <a:path w="23606028" h="7304501">
                  <a:moveTo>
                    <a:pt x="0" y="0"/>
                  </a:moveTo>
                  <a:lnTo>
                    <a:pt x="23606028" y="0"/>
                  </a:lnTo>
                  <a:lnTo>
                    <a:pt x="23606028" y="7304501"/>
                  </a:lnTo>
                  <a:lnTo>
                    <a:pt x="0" y="7304501"/>
                  </a:lnTo>
                  <a:lnTo>
                    <a:pt x="0" y="0"/>
                  </a:lnTo>
                  <a:close/>
                </a:path>
              </a:pathLst>
            </a:custGeom>
            <a:solidFill>
              <a:srgbClr val="FFFFFF"/>
            </a:solidFill>
          </p:spPr>
        </p:sp>
        <p:sp>
          <p:nvSpPr>
            <p:cNvPr id="9" name="Freeform 9"/>
            <p:cNvSpPr/>
            <p:nvPr/>
          </p:nvSpPr>
          <p:spPr>
            <a:xfrm>
              <a:off x="0" y="0"/>
              <a:ext cx="23750808" cy="7449281"/>
            </a:xfrm>
            <a:custGeom>
              <a:avLst/>
              <a:gdLst/>
              <a:ahLst/>
              <a:cxnLst/>
              <a:rect l="l" t="t" r="r" b="b"/>
              <a:pathLst>
                <a:path w="23750808" h="7449281">
                  <a:moveTo>
                    <a:pt x="23606027" y="7304501"/>
                  </a:moveTo>
                  <a:lnTo>
                    <a:pt x="23750808" y="7304501"/>
                  </a:lnTo>
                  <a:lnTo>
                    <a:pt x="23750808" y="7449281"/>
                  </a:lnTo>
                  <a:lnTo>
                    <a:pt x="23606027" y="7449281"/>
                  </a:lnTo>
                  <a:lnTo>
                    <a:pt x="23606027" y="7304501"/>
                  </a:lnTo>
                  <a:close/>
                  <a:moveTo>
                    <a:pt x="0" y="144780"/>
                  </a:moveTo>
                  <a:lnTo>
                    <a:pt x="144780" y="144780"/>
                  </a:lnTo>
                  <a:lnTo>
                    <a:pt x="144780" y="7304501"/>
                  </a:lnTo>
                  <a:lnTo>
                    <a:pt x="0" y="7304501"/>
                  </a:lnTo>
                  <a:lnTo>
                    <a:pt x="0" y="144780"/>
                  </a:lnTo>
                  <a:close/>
                  <a:moveTo>
                    <a:pt x="0" y="7304501"/>
                  </a:moveTo>
                  <a:lnTo>
                    <a:pt x="144780" y="7304501"/>
                  </a:lnTo>
                  <a:lnTo>
                    <a:pt x="144780" y="7449281"/>
                  </a:lnTo>
                  <a:lnTo>
                    <a:pt x="0" y="7449281"/>
                  </a:lnTo>
                  <a:lnTo>
                    <a:pt x="0" y="7304501"/>
                  </a:lnTo>
                  <a:close/>
                  <a:moveTo>
                    <a:pt x="23606027" y="144780"/>
                  </a:moveTo>
                  <a:lnTo>
                    <a:pt x="23750808" y="144780"/>
                  </a:lnTo>
                  <a:lnTo>
                    <a:pt x="23750808" y="7304501"/>
                  </a:lnTo>
                  <a:lnTo>
                    <a:pt x="23606027" y="7304501"/>
                  </a:lnTo>
                  <a:lnTo>
                    <a:pt x="23606027" y="144780"/>
                  </a:lnTo>
                  <a:close/>
                  <a:moveTo>
                    <a:pt x="144780" y="7304501"/>
                  </a:moveTo>
                  <a:lnTo>
                    <a:pt x="23606027" y="7304501"/>
                  </a:lnTo>
                  <a:lnTo>
                    <a:pt x="23606027" y="7449281"/>
                  </a:lnTo>
                  <a:lnTo>
                    <a:pt x="144780" y="7449281"/>
                  </a:lnTo>
                  <a:lnTo>
                    <a:pt x="144780" y="7304501"/>
                  </a:lnTo>
                  <a:close/>
                  <a:moveTo>
                    <a:pt x="23606027" y="0"/>
                  </a:moveTo>
                  <a:lnTo>
                    <a:pt x="23750808" y="0"/>
                  </a:lnTo>
                  <a:lnTo>
                    <a:pt x="23750808" y="144780"/>
                  </a:lnTo>
                  <a:lnTo>
                    <a:pt x="23606027" y="144780"/>
                  </a:lnTo>
                  <a:lnTo>
                    <a:pt x="23606027" y="0"/>
                  </a:lnTo>
                  <a:close/>
                  <a:moveTo>
                    <a:pt x="0" y="0"/>
                  </a:moveTo>
                  <a:lnTo>
                    <a:pt x="144780" y="0"/>
                  </a:lnTo>
                  <a:lnTo>
                    <a:pt x="144780" y="144780"/>
                  </a:lnTo>
                  <a:lnTo>
                    <a:pt x="0" y="144780"/>
                  </a:lnTo>
                  <a:lnTo>
                    <a:pt x="0" y="0"/>
                  </a:lnTo>
                  <a:close/>
                  <a:moveTo>
                    <a:pt x="144780" y="0"/>
                  </a:moveTo>
                  <a:lnTo>
                    <a:pt x="23606027" y="0"/>
                  </a:lnTo>
                  <a:lnTo>
                    <a:pt x="23606027" y="144780"/>
                  </a:lnTo>
                  <a:lnTo>
                    <a:pt x="144780" y="144780"/>
                  </a:lnTo>
                  <a:lnTo>
                    <a:pt x="144780" y="0"/>
                  </a:lnTo>
                  <a:close/>
                </a:path>
              </a:pathLst>
            </a:custGeom>
            <a:solidFill>
              <a:srgbClr val="FFFFFF"/>
            </a:solidFill>
          </p:spPr>
        </p:sp>
      </p:grpSp>
      <p:grpSp>
        <p:nvGrpSpPr>
          <p:cNvPr id="10" name="Group 10"/>
          <p:cNvGrpSpPr/>
          <p:nvPr/>
        </p:nvGrpSpPr>
        <p:grpSpPr>
          <a:xfrm>
            <a:off x="6977943" y="7085053"/>
            <a:ext cx="4343046" cy="1117987"/>
            <a:chOff x="0" y="0"/>
            <a:chExt cx="1143848" cy="294449"/>
          </a:xfrm>
        </p:grpSpPr>
        <p:sp>
          <p:nvSpPr>
            <p:cNvPr id="11" name="Freeform 11"/>
            <p:cNvSpPr/>
            <p:nvPr/>
          </p:nvSpPr>
          <p:spPr>
            <a:xfrm>
              <a:off x="0" y="0"/>
              <a:ext cx="1143848" cy="294449"/>
            </a:xfrm>
            <a:custGeom>
              <a:avLst/>
              <a:gdLst/>
              <a:ahLst/>
              <a:cxnLst/>
              <a:rect l="l" t="t" r="r" b="b"/>
              <a:pathLst>
                <a:path w="1143848" h="294449">
                  <a:moveTo>
                    <a:pt x="0" y="0"/>
                  </a:moveTo>
                  <a:lnTo>
                    <a:pt x="1143848" y="0"/>
                  </a:lnTo>
                  <a:lnTo>
                    <a:pt x="1143848" y="294449"/>
                  </a:lnTo>
                  <a:lnTo>
                    <a:pt x="0" y="294449"/>
                  </a:lnTo>
                  <a:close/>
                </a:path>
              </a:pathLst>
            </a:custGeom>
            <a:solidFill>
              <a:srgbClr val="A066CB"/>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079"/>
                </a:lnSpc>
              </a:pPr>
              <a:r>
                <a:rPr lang="en-US" sz="2199" spc="10">
                  <a:solidFill>
                    <a:srgbClr val="FFFFFF"/>
                  </a:solidFill>
                  <a:latin typeface="Fira Sans Light Bold"/>
                </a:rPr>
                <a:t>Democratic leadership</a:t>
              </a:r>
            </a:p>
          </p:txBody>
        </p:sp>
      </p:grpSp>
      <p:sp>
        <p:nvSpPr>
          <p:cNvPr id="13" name="TextBox 13"/>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Leadership style</a:t>
            </a:r>
          </a:p>
        </p:txBody>
      </p:sp>
      <p:sp>
        <p:nvSpPr>
          <p:cNvPr id="14" name="TextBox 14"/>
          <p:cNvSpPr txBox="1"/>
          <p:nvPr/>
        </p:nvSpPr>
        <p:spPr>
          <a:xfrm>
            <a:off x="6515761" y="4171192"/>
            <a:ext cx="5179100" cy="1307384"/>
          </a:xfrm>
          <a:prstGeom prst="rect">
            <a:avLst/>
          </a:prstGeom>
        </p:spPr>
        <p:txBody>
          <a:bodyPr lIns="0" tIns="0" rIns="0" bIns="0" rtlCol="0" anchor="t">
            <a:spAutoFit/>
          </a:bodyPr>
          <a:lstStyle/>
          <a:p>
            <a:pPr marL="0" lvl="0" indent="0" algn="ctr">
              <a:lnSpc>
                <a:spcPts val="10835"/>
              </a:lnSpc>
              <a:spcBef>
                <a:spcPct val="0"/>
              </a:spcBef>
            </a:pPr>
            <a:endParaRPr/>
          </a:p>
        </p:txBody>
      </p:sp>
      <p:sp>
        <p:nvSpPr>
          <p:cNvPr id="15" name="TextBox 15"/>
          <p:cNvSpPr txBox="1"/>
          <p:nvPr/>
        </p:nvSpPr>
        <p:spPr>
          <a:xfrm>
            <a:off x="2608152" y="3004572"/>
            <a:ext cx="13071696" cy="3209925"/>
          </a:xfrm>
          <a:prstGeom prst="rect">
            <a:avLst/>
          </a:prstGeom>
        </p:spPr>
        <p:txBody>
          <a:bodyPr lIns="0" tIns="0" rIns="0" bIns="0" rtlCol="0" anchor="t">
            <a:spAutoFit/>
          </a:bodyPr>
          <a:lstStyle/>
          <a:p>
            <a:pPr algn="ctr">
              <a:lnSpc>
                <a:spcPts val="4200"/>
              </a:lnSpc>
              <a:spcBef>
                <a:spcPct val="0"/>
              </a:spcBef>
            </a:pPr>
            <a:r>
              <a:rPr lang="en-US" sz="3500" spc="105" dirty="0">
                <a:solidFill>
                  <a:srgbClr val="000000"/>
                </a:solidFill>
                <a:latin typeface="Fira Sans Medium Bold"/>
              </a:rPr>
              <a:t>Democratic leadership encourages employees to participate and to give suggestions and opinions. In addition, the democratic leader helps the team develop solutions, is very participative, listens, and offers tips and ideas when necessary. He is concerned with the execution of the work and the quality of life and satisfaction of the team.</a:t>
            </a:r>
          </a:p>
        </p:txBody>
      </p:sp>
      <p:sp>
        <p:nvSpPr>
          <p:cNvPr id="16" name="CaixaDeTexto 15">
            <a:extLst>
              <a:ext uri="{FF2B5EF4-FFF2-40B4-BE49-F238E27FC236}">
                <a16:creationId xmlns:a16="http://schemas.microsoft.com/office/drawing/2014/main" id="{79AB29C9-A2E0-E164-37C3-A716D7D30A84}"/>
              </a:ext>
            </a:extLst>
          </p:cNvPr>
          <p:cNvSpPr txBox="1"/>
          <p:nvPr/>
        </p:nvSpPr>
        <p:spPr>
          <a:xfrm>
            <a:off x="6977943" y="7413847"/>
            <a:ext cx="4343045" cy="461665"/>
          </a:xfrm>
          <a:prstGeom prst="rect">
            <a:avLst/>
          </a:prstGeom>
          <a:noFill/>
        </p:spPr>
        <p:txBody>
          <a:bodyPr wrap="square" rtlCol="0">
            <a:spAutoFit/>
          </a:bodyPr>
          <a:lstStyle/>
          <a:p>
            <a:pPr algn="ctr"/>
            <a:r>
              <a:rPr lang="pt-PT" sz="2400" spc="105" dirty="0">
                <a:solidFill>
                  <a:schemeClr val="bg1"/>
                </a:solidFill>
                <a:latin typeface="Fira Sans Medium Bold"/>
              </a:rPr>
              <a:t>Democratic</a:t>
            </a:r>
            <a:r>
              <a:rPr lang="pt-PT" sz="2000" spc="105" dirty="0">
                <a:solidFill>
                  <a:schemeClr val="bg1"/>
                </a:solidFill>
                <a:latin typeface="Fira Sans Medium Bold"/>
              </a:rPr>
              <a:t> </a:t>
            </a:r>
            <a:r>
              <a:rPr lang="pt-PT" sz="2400" spc="105" dirty="0">
                <a:solidFill>
                  <a:schemeClr val="bg1"/>
                </a:solidFill>
                <a:latin typeface="Fira Sans Medium Bold"/>
              </a:rPr>
              <a:t>leadership</a:t>
            </a:r>
            <a:endParaRPr lang="pt-PT" sz="2000" spc="105" dirty="0">
              <a:solidFill>
                <a:schemeClr val="bg1"/>
              </a:solidFill>
              <a:latin typeface="Fira Sans Medium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43287" y="4018920"/>
            <a:ext cx="14001427" cy="0"/>
          </a:xfrm>
          <a:prstGeom prst="line">
            <a:avLst/>
          </a:prstGeom>
          <a:ln w="47625" cap="flat">
            <a:solidFill>
              <a:srgbClr val="1836B2"/>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24564" y="2853919"/>
            <a:ext cx="1721493" cy="735547"/>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04040" y="2777687"/>
            <a:ext cx="681346" cy="888011"/>
          </a:xfrm>
          <a:prstGeom prst="rect">
            <a:avLst/>
          </a:prstGeom>
        </p:spPr>
      </p:pic>
      <p:grpSp>
        <p:nvGrpSpPr>
          <p:cNvPr id="5" name="Group 5"/>
          <p:cNvGrpSpPr/>
          <p:nvPr/>
        </p:nvGrpSpPr>
        <p:grpSpPr>
          <a:xfrm>
            <a:off x="1865452" y="3764899"/>
            <a:ext cx="555669" cy="5556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Tuckman stages of team development</a:t>
            </a:r>
          </a:p>
        </p:txBody>
      </p:sp>
      <p:sp>
        <p:nvSpPr>
          <p:cNvPr id="9" name="TextBox 9"/>
          <p:cNvSpPr txBox="1"/>
          <p:nvPr/>
        </p:nvSpPr>
        <p:spPr>
          <a:xfrm>
            <a:off x="1125530" y="4356133"/>
            <a:ext cx="2035509"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Forming</a:t>
            </a:r>
          </a:p>
        </p:txBody>
      </p:sp>
      <p:sp>
        <p:nvSpPr>
          <p:cNvPr id="10" name="TextBox 10"/>
          <p:cNvSpPr txBox="1"/>
          <p:nvPr/>
        </p:nvSpPr>
        <p:spPr>
          <a:xfrm>
            <a:off x="4354951" y="4356133"/>
            <a:ext cx="2183842"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Storming</a:t>
            </a:r>
          </a:p>
        </p:txBody>
      </p:sp>
      <p:sp>
        <p:nvSpPr>
          <p:cNvPr id="11" name="TextBox 11"/>
          <p:cNvSpPr txBox="1"/>
          <p:nvPr/>
        </p:nvSpPr>
        <p:spPr>
          <a:xfrm>
            <a:off x="7832786" y="4356133"/>
            <a:ext cx="1905236"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Norming</a:t>
            </a:r>
          </a:p>
        </p:txBody>
      </p:sp>
      <p:sp>
        <p:nvSpPr>
          <p:cNvPr id="12" name="TextBox 12"/>
          <p:cNvSpPr txBox="1"/>
          <p:nvPr/>
        </p:nvSpPr>
        <p:spPr>
          <a:xfrm>
            <a:off x="11210540" y="4356133"/>
            <a:ext cx="2270671" cy="606424"/>
          </a:xfrm>
          <a:prstGeom prst="rect">
            <a:avLst/>
          </a:prstGeom>
        </p:spPr>
        <p:txBody>
          <a:bodyPr lIns="0" tIns="0" rIns="0" bIns="0" rtlCol="0" anchor="t">
            <a:spAutoFit/>
          </a:bodyPr>
          <a:lstStyle/>
          <a:p>
            <a:pPr algn="ctr">
              <a:lnSpc>
                <a:spcPts val="4900"/>
              </a:lnSpc>
            </a:pPr>
            <a:r>
              <a:rPr lang="en-US" sz="3500" dirty="0">
                <a:solidFill>
                  <a:srgbClr val="A066CB"/>
                </a:solidFill>
                <a:latin typeface="Fira Sans Medium"/>
              </a:rPr>
              <a:t>Performing</a:t>
            </a:r>
          </a:p>
        </p:txBody>
      </p:sp>
      <p:sp>
        <p:nvSpPr>
          <p:cNvPr id="13" name="TextBox 13"/>
          <p:cNvSpPr txBox="1"/>
          <p:nvPr/>
        </p:nvSpPr>
        <p:spPr>
          <a:xfrm>
            <a:off x="14893084" y="4356133"/>
            <a:ext cx="2503256"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Adjourning</a:t>
            </a:r>
          </a:p>
        </p:txBody>
      </p:sp>
      <p:sp>
        <p:nvSpPr>
          <p:cNvPr id="14" name="TextBox 14"/>
          <p:cNvSpPr txBox="1"/>
          <p:nvPr/>
        </p:nvSpPr>
        <p:spPr>
          <a:xfrm>
            <a:off x="750958" y="5314982"/>
            <a:ext cx="2784657" cy="2295525"/>
          </a:xfrm>
          <a:prstGeom prst="rect">
            <a:avLst/>
          </a:prstGeom>
        </p:spPr>
        <p:txBody>
          <a:bodyPr lIns="0" tIns="0" rIns="0" bIns="0" rtlCol="0" anchor="t">
            <a:spAutoFit/>
          </a:bodyPr>
          <a:lstStyle/>
          <a:p>
            <a:pPr algn="ctr">
              <a:lnSpc>
                <a:spcPts val="3000"/>
              </a:lnSpc>
            </a:pPr>
            <a:r>
              <a:rPr lang="en-US" sz="2500" spc="75" dirty="0">
                <a:solidFill>
                  <a:srgbClr val="2B2B2B"/>
                </a:solidFill>
                <a:latin typeface="Fira Sans Medium"/>
              </a:rPr>
              <a:t>Identification of project objectives, </a:t>
            </a:r>
          </a:p>
          <a:p>
            <a:pPr algn="ctr">
              <a:lnSpc>
                <a:spcPts val="3000"/>
              </a:lnSpc>
              <a:spcBef>
                <a:spcPct val="0"/>
              </a:spcBef>
            </a:pPr>
            <a:r>
              <a:rPr lang="en-US" sz="2500" spc="75" dirty="0">
                <a:solidFill>
                  <a:srgbClr val="2B2B2B"/>
                </a:solidFill>
                <a:latin typeface="Fira Sans Medium"/>
              </a:rPr>
              <a:t>putting the structure of the team together</a:t>
            </a:r>
          </a:p>
        </p:txBody>
      </p:sp>
      <p:sp>
        <p:nvSpPr>
          <p:cNvPr id="15" name="TextBox 15"/>
          <p:cNvSpPr txBox="1"/>
          <p:nvPr/>
        </p:nvSpPr>
        <p:spPr>
          <a:xfrm>
            <a:off x="4054545" y="5314982"/>
            <a:ext cx="2784657" cy="3438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Definition of responsibilities of team members.</a:t>
            </a:r>
          </a:p>
          <a:p>
            <a:pPr algn="ctr">
              <a:lnSpc>
                <a:spcPts val="3000"/>
              </a:lnSpc>
              <a:spcBef>
                <a:spcPct val="0"/>
              </a:spcBef>
            </a:pPr>
            <a:r>
              <a:rPr lang="en-US" sz="2500" spc="75">
                <a:solidFill>
                  <a:srgbClr val="2B2B2B"/>
                </a:solidFill>
                <a:latin typeface="Fira Sans Medium"/>
              </a:rPr>
              <a:t>It can occur some conflicts, as the individual personalities and work styles clash within the team.</a:t>
            </a:r>
          </a:p>
        </p:txBody>
      </p:sp>
      <p:sp>
        <p:nvSpPr>
          <p:cNvPr id="16" name="TextBox 16"/>
          <p:cNvSpPr txBox="1"/>
          <p:nvPr/>
        </p:nvSpPr>
        <p:spPr>
          <a:xfrm>
            <a:off x="7398936" y="5314982"/>
            <a:ext cx="2784657" cy="2295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Definition of the work process.</a:t>
            </a:r>
          </a:p>
          <a:p>
            <a:pPr algn="ctr">
              <a:lnSpc>
                <a:spcPts val="3000"/>
              </a:lnSpc>
              <a:spcBef>
                <a:spcPct val="0"/>
              </a:spcBef>
            </a:pPr>
            <a:r>
              <a:rPr lang="en-US" sz="2500" spc="75">
                <a:solidFill>
                  <a:srgbClr val="2B2B2B"/>
                </a:solidFill>
                <a:latin typeface="Fira Sans Medium"/>
              </a:rPr>
              <a:t>Team members are exploring new ways of doing and working together.</a:t>
            </a:r>
          </a:p>
        </p:txBody>
      </p:sp>
      <p:sp>
        <p:nvSpPr>
          <p:cNvPr id="17" name="TextBox 17"/>
          <p:cNvSpPr txBox="1"/>
          <p:nvPr/>
        </p:nvSpPr>
        <p:spPr>
          <a:xfrm>
            <a:off x="10953547" y="5314982"/>
            <a:ext cx="2784657" cy="2676525"/>
          </a:xfrm>
          <a:prstGeom prst="rect">
            <a:avLst/>
          </a:prstGeom>
        </p:spPr>
        <p:txBody>
          <a:bodyPr lIns="0" tIns="0" rIns="0" bIns="0" rtlCol="0" anchor="t">
            <a:spAutoFit/>
          </a:bodyPr>
          <a:lstStyle/>
          <a:p>
            <a:pPr algn="ctr">
              <a:lnSpc>
                <a:spcPts val="3000"/>
              </a:lnSpc>
            </a:pPr>
            <a:r>
              <a:rPr lang="en-US" sz="2500" spc="75" dirty="0">
                <a:solidFill>
                  <a:srgbClr val="2B2B2B"/>
                </a:solidFill>
                <a:latin typeface="Fira Sans Medium"/>
              </a:rPr>
              <a:t>High </a:t>
            </a:r>
            <a:r>
              <a:rPr lang="en-US" sz="2500" b="1" spc="27" dirty="0">
                <a:solidFill>
                  <a:srgbClr val="2B2B2B"/>
                </a:solidFill>
                <a:latin typeface="Arimo"/>
              </a:rPr>
              <a:t>productivity,</a:t>
            </a:r>
          </a:p>
          <a:p>
            <a:pPr algn="ctr">
              <a:lnSpc>
                <a:spcPts val="3000"/>
              </a:lnSpc>
            </a:pPr>
            <a:r>
              <a:rPr lang="en-US" sz="2500" b="1" spc="27" dirty="0">
                <a:solidFill>
                  <a:srgbClr val="2B2B2B"/>
                </a:solidFill>
                <a:latin typeface="Arimo"/>
              </a:rPr>
              <a:t>execution and</a:t>
            </a:r>
          </a:p>
          <a:p>
            <a:pPr algn="ctr">
              <a:lnSpc>
                <a:spcPts val="3000"/>
              </a:lnSpc>
            </a:pPr>
            <a:r>
              <a:rPr lang="en-US" sz="2500" b="1" spc="27" dirty="0">
                <a:solidFill>
                  <a:srgbClr val="2B2B2B"/>
                </a:solidFill>
                <a:latin typeface="Arimo"/>
              </a:rPr>
              <a:t>improvement of</a:t>
            </a:r>
          </a:p>
          <a:p>
            <a:pPr algn="ctr">
              <a:lnSpc>
                <a:spcPts val="3000"/>
              </a:lnSpc>
            </a:pPr>
            <a:r>
              <a:rPr lang="en-US" sz="2500" b="1" spc="27" dirty="0">
                <a:solidFill>
                  <a:srgbClr val="2B2B2B"/>
                </a:solidFill>
                <a:latin typeface="Arimo"/>
              </a:rPr>
              <a:t>process.</a:t>
            </a:r>
          </a:p>
          <a:p>
            <a:pPr algn="ctr">
              <a:lnSpc>
                <a:spcPts val="3000"/>
              </a:lnSpc>
              <a:spcBef>
                <a:spcPct val="0"/>
              </a:spcBef>
            </a:pPr>
            <a:r>
              <a:rPr lang="en-US" sz="2500" spc="75" dirty="0">
                <a:solidFill>
                  <a:srgbClr val="2B2B2B"/>
                </a:solidFill>
                <a:latin typeface="Fira Sans Medium"/>
              </a:rPr>
              <a:t>A highly productive stage for the team.</a:t>
            </a:r>
          </a:p>
        </p:txBody>
      </p:sp>
      <p:sp>
        <p:nvSpPr>
          <p:cNvPr id="18" name="TextBox 18"/>
          <p:cNvSpPr txBox="1"/>
          <p:nvPr/>
        </p:nvSpPr>
        <p:spPr>
          <a:xfrm>
            <a:off x="14752385" y="5314982"/>
            <a:ext cx="2784657" cy="1914525"/>
          </a:xfrm>
          <a:prstGeom prst="rect">
            <a:avLst/>
          </a:prstGeom>
        </p:spPr>
        <p:txBody>
          <a:bodyPr lIns="0" tIns="0" rIns="0" bIns="0" rtlCol="0" anchor="t">
            <a:spAutoFit/>
          </a:bodyPr>
          <a:lstStyle/>
          <a:p>
            <a:pPr algn="ctr">
              <a:lnSpc>
                <a:spcPts val="3000"/>
              </a:lnSpc>
            </a:pPr>
            <a:r>
              <a:rPr lang="en-US" sz="2500" spc="75" dirty="0">
                <a:solidFill>
                  <a:srgbClr val="2B2B2B"/>
                </a:solidFill>
                <a:latin typeface="Fira Sans Medium"/>
              </a:rPr>
              <a:t>End of</a:t>
            </a:r>
          </a:p>
          <a:p>
            <a:pPr algn="ctr">
              <a:lnSpc>
                <a:spcPts val="3000"/>
              </a:lnSpc>
            </a:pPr>
            <a:r>
              <a:rPr lang="en-US" sz="2500" b="1" spc="36" dirty="0">
                <a:solidFill>
                  <a:srgbClr val="2B2B2B"/>
                </a:solidFill>
                <a:latin typeface="Arimo"/>
              </a:rPr>
              <a:t>process.</a:t>
            </a:r>
            <a:r>
              <a:rPr lang="en-US" sz="2500" b="1" spc="75" dirty="0">
                <a:solidFill>
                  <a:srgbClr val="2B2B2B"/>
                </a:solidFill>
                <a:latin typeface="Fira Sans Medium"/>
              </a:rPr>
              <a:t> </a:t>
            </a:r>
          </a:p>
          <a:p>
            <a:pPr algn="ctr">
              <a:lnSpc>
                <a:spcPts val="3000"/>
              </a:lnSpc>
              <a:spcBef>
                <a:spcPct val="0"/>
              </a:spcBef>
            </a:pPr>
            <a:r>
              <a:rPr lang="en-US" sz="2500" spc="75" dirty="0">
                <a:solidFill>
                  <a:srgbClr val="2B2B2B"/>
                </a:solidFill>
                <a:latin typeface="Fira Sans Medium"/>
              </a:rPr>
              <a:t>Final tasks and documentation are completed.</a:t>
            </a:r>
          </a:p>
        </p:txBody>
      </p:sp>
      <p:grpSp>
        <p:nvGrpSpPr>
          <p:cNvPr id="19" name="Group 19"/>
          <p:cNvGrpSpPr/>
          <p:nvPr/>
        </p:nvGrpSpPr>
        <p:grpSpPr>
          <a:xfrm>
            <a:off x="15866879" y="3764899"/>
            <a:ext cx="555669" cy="5556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2" name="Group 22"/>
          <p:cNvGrpSpPr/>
          <p:nvPr/>
        </p:nvGrpSpPr>
        <p:grpSpPr>
          <a:xfrm>
            <a:off x="12068041" y="3764899"/>
            <a:ext cx="555669" cy="55566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a:off x="8513430" y="3764899"/>
            <a:ext cx="555669" cy="55566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a:off x="5169039" y="3741086"/>
            <a:ext cx="555669" cy="55566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8942" y="597823"/>
            <a:ext cx="17010115" cy="9091354"/>
          </a:xfrm>
          <a:prstGeom prst="rect">
            <a:avLst/>
          </a:prstGeom>
          <a:solidFill>
            <a:srgbClr val="A066CB">
              <a:alpha val="69804"/>
            </a:srgbClr>
          </a:solidFill>
        </p:spPr>
      </p:sp>
      <p:grpSp>
        <p:nvGrpSpPr>
          <p:cNvPr id="3" name="Group 3"/>
          <p:cNvGrpSpPr/>
          <p:nvPr/>
        </p:nvGrpSpPr>
        <p:grpSpPr>
          <a:xfrm>
            <a:off x="5820276" y="3398921"/>
            <a:ext cx="6635416" cy="4559968"/>
            <a:chOff x="0" y="0"/>
            <a:chExt cx="1747599" cy="1200979"/>
          </a:xfrm>
        </p:grpSpPr>
        <p:sp>
          <p:nvSpPr>
            <p:cNvPr id="4" name="Freeform 4"/>
            <p:cNvSpPr/>
            <p:nvPr/>
          </p:nvSpPr>
          <p:spPr>
            <a:xfrm>
              <a:off x="0" y="0"/>
              <a:ext cx="1747599" cy="1200979"/>
            </a:xfrm>
            <a:custGeom>
              <a:avLst/>
              <a:gdLst/>
              <a:ahLst/>
              <a:cxnLst/>
              <a:rect l="l" t="t" r="r" b="b"/>
              <a:pathLst>
                <a:path w="1747599" h="1200979">
                  <a:moveTo>
                    <a:pt x="0" y="0"/>
                  </a:moveTo>
                  <a:lnTo>
                    <a:pt x="1747599" y="0"/>
                  </a:lnTo>
                  <a:lnTo>
                    <a:pt x="1747599" y="1200979"/>
                  </a:lnTo>
                  <a:lnTo>
                    <a:pt x="0" y="1200979"/>
                  </a:lnTo>
                  <a:close/>
                </a:path>
              </a:pathLst>
            </a:custGeom>
            <a:solidFill>
              <a:srgbClr val="FFFFFF"/>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000"/>
                </a:lnSpc>
              </a:pPr>
              <a:endParaRPr/>
            </a:p>
          </p:txBody>
        </p:sp>
      </p:grpSp>
      <p:pic>
        <p:nvPicPr>
          <p:cNvPr id="6" name="Picture 6"/>
          <p:cNvPicPr>
            <a:picLocks noChangeAspect="1"/>
          </p:cNvPicPr>
          <p:nvPr/>
        </p:nvPicPr>
        <p:blipFill>
          <a:blip r:embed="rId2"/>
          <a:srcRect/>
          <a:stretch>
            <a:fillRect/>
          </a:stretch>
        </p:blipFill>
        <p:spPr>
          <a:xfrm>
            <a:off x="5110200" y="2654467"/>
            <a:ext cx="8067600" cy="5996916"/>
          </a:xfrm>
          <a:prstGeom prst="rect">
            <a:avLst/>
          </a:prstGeom>
        </p:spPr>
      </p:pic>
      <p:sp>
        <p:nvSpPr>
          <p:cNvPr id="7" name="TextBox 7"/>
          <p:cNvSpPr txBox="1"/>
          <p:nvPr/>
        </p:nvSpPr>
        <p:spPr>
          <a:xfrm>
            <a:off x="3894534" y="1028700"/>
            <a:ext cx="10498932" cy="847725"/>
          </a:xfrm>
          <a:prstGeom prst="rect">
            <a:avLst/>
          </a:prstGeom>
        </p:spPr>
        <p:txBody>
          <a:bodyPr lIns="0" tIns="0" rIns="0" bIns="0" rtlCol="0" anchor="t">
            <a:spAutoFit/>
          </a:bodyPr>
          <a:lstStyle/>
          <a:p>
            <a:pPr algn="ctr">
              <a:lnSpc>
                <a:spcPts val="6698"/>
              </a:lnSpc>
            </a:pPr>
            <a:r>
              <a:rPr lang="en-US" sz="5581" spc="167">
                <a:solidFill>
                  <a:srgbClr val="FFFFFF"/>
                </a:solidFill>
                <a:latin typeface="Fira Sans Medium Bold"/>
              </a:rPr>
              <a:t>Reflection</a:t>
            </a:r>
          </a:p>
        </p:txBody>
      </p:sp>
      <p:sp>
        <p:nvSpPr>
          <p:cNvPr id="8" name="TextBox 8"/>
          <p:cNvSpPr txBox="1"/>
          <p:nvPr/>
        </p:nvSpPr>
        <p:spPr>
          <a:xfrm>
            <a:off x="6116098" y="3945942"/>
            <a:ext cx="6043773" cy="3356816"/>
          </a:xfrm>
          <a:prstGeom prst="rect">
            <a:avLst/>
          </a:prstGeom>
        </p:spPr>
        <p:txBody>
          <a:bodyPr lIns="0" tIns="0" rIns="0" bIns="0" rtlCol="0" anchor="t">
            <a:spAutoFit/>
          </a:bodyPr>
          <a:lstStyle/>
          <a:p>
            <a:pPr algn="ctr">
              <a:lnSpc>
                <a:spcPts val="4469"/>
              </a:lnSpc>
            </a:pPr>
            <a:r>
              <a:rPr lang="en-US" sz="3192">
                <a:solidFill>
                  <a:srgbClr val="000000"/>
                </a:solidFill>
                <a:latin typeface="Open Sans Light"/>
              </a:rPr>
              <a:t>With this project, we were all able to develop teamwork skills, and we were all able to acquire knowledge of software development and new technologies.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854304"/>
            <a:ext cx="8949232" cy="2578392"/>
            <a:chOff x="0" y="0"/>
            <a:chExt cx="11932310" cy="3437857"/>
          </a:xfrm>
        </p:grpSpPr>
        <p:sp>
          <p:nvSpPr>
            <p:cNvPr id="3" name="TextBox 3"/>
            <p:cNvSpPr txBox="1"/>
            <p:nvPr/>
          </p:nvSpPr>
          <p:spPr>
            <a:xfrm>
              <a:off x="0" y="95250"/>
              <a:ext cx="11932310" cy="1928283"/>
            </a:xfrm>
            <a:prstGeom prst="rect">
              <a:avLst/>
            </a:prstGeom>
          </p:spPr>
          <p:txBody>
            <a:bodyPr lIns="0" tIns="0" rIns="0" bIns="0" rtlCol="0" anchor="t">
              <a:spAutoFit/>
            </a:bodyPr>
            <a:lstStyle/>
            <a:p>
              <a:pPr>
                <a:lnSpc>
                  <a:spcPts val="10999"/>
                </a:lnSpc>
              </a:pPr>
              <a:r>
                <a:rPr lang="en-US" sz="9999">
                  <a:solidFill>
                    <a:srgbClr val="FFFFFF"/>
                  </a:solidFill>
                  <a:latin typeface="Fira Sans Medium Bold"/>
                </a:rPr>
                <a:t>Thank you!</a:t>
              </a:r>
            </a:p>
          </p:txBody>
        </p:sp>
        <p:sp>
          <p:nvSpPr>
            <p:cNvPr id="4" name="TextBox 4"/>
            <p:cNvSpPr txBox="1"/>
            <p:nvPr/>
          </p:nvSpPr>
          <p:spPr>
            <a:xfrm>
              <a:off x="0" y="2654690"/>
              <a:ext cx="11932310" cy="783167"/>
            </a:xfrm>
            <a:prstGeom prst="rect">
              <a:avLst/>
            </a:prstGeom>
          </p:spPr>
          <p:txBody>
            <a:bodyPr lIns="0" tIns="0" rIns="0" bIns="0" rtlCol="0" anchor="t">
              <a:spAutoFit/>
            </a:bodyPr>
            <a:lstStyle/>
            <a:p>
              <a:pPr marL="0" lvl="0" indent="0" algn="l">
                <a:lnSpc>
                  <a:spcPts val="4900"/>
                </a:lnSpc>
                <a:spcBef>
                  <a:spcPct val="0"/>
                </a:spcBef>
              </a:pPr>
              <a:r>
                <a:rPr lang="en-US" sz="3500" spc="17">
                  <a:solidFill>
                    <a:srgbClr val="FFFFFF"/>
                  </a:solidFill>
                  <a:latin typeface="Fira Sans Medium"/>
                </a:rPr>
                <a:t>The end</a:t>
              </a:r>
            </a:p>
          </p:txBody>
        </p:sp>
      </p:grpSp>
      <p:grpSp>
        <p:nvGrpSpPr>
          <p:cNvPr id="5" name="Group 5"/>
          <p:cNvGrpSpPr/>
          <p:nvPr/>
        </p:nvGrpSpPr>
        <p:grpSpPr>
          <a:xfrm>
            <a:off x="11426595" y="2362127"/>
            <a:ext cx="9737102" cy="9547574"/>
            <a:chOff x="0" y="0"/>
            <a:chExt cx="12982803" cy="12730098"/>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8222" y="3225109"/>
            <a:ext cx="6045455" cy="457200"/>
            <a:chOff x="0" y="0"/>
            <a:chExt cx="8060607" cy="609600"/>
          </a:xfrm>
        </p:grpSpPr>
        <p:sp>
          <p:nvSpPr>
            <p:cNvPr id="3" name="TextBox 3"/>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Results achieved</a:t>
              </a:r>
            </a:p>
          </p:txBody>
        </p:sp>
        <p:grpSp>
          <p:nvGrpSpPr>
            <p:cNvPr id="4" name="Group 4"/>
            <p:cNvGrpSpPr/>
            <p:nvPr/>
          </p:nvGrpSpPr>
          <p:grpSpPr>
            <a:xfrm rot="-10800000">
              <a:off x="0" y="107772"/>
              <a:ext cx="454982" cy="394057"/>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6" name="Group 6"/>
          <p:cNvGrpSpPr/>
          <p:nvPr/>
        </p:nvGrpSpPr>
        <p:grpSpPr>
          <a:xfrm>
            <a:off x="9654323" y="3225109"/>
            <a:ext cx="6045455" cy="457200"/>
            <a:chOff x="0" y="0"/>
            <a:chExt cx="8060607" cy="609600"/>
          </a:xfrm>
        </p:grpSpPr>
        <p:sp>
          <p:nvSpPr>
            <p:cNvPr id="7" name="TextBox 7"/>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Quality of the final product</a:t>
              </a:r>
            </a:p>
          </p:txBody>
        </p:sp>
        <p:grpSp>
          <p:nvGrpSpPr>
            <p:cNvPr id="8" name="Group 8"/>
            <p:cNvGrpSpPr/>
            <p:nvPr/>
          </p:nvGrpSpPr>
          <p:grpSpPr>
            <a:xfrm rot="-10800000">
              <a:off x="0" y="107772"/>
              <a:ext cx="454982" cy="394057"/>
              <a:chOff x="0" y="0"/>
              <a:chExt cx="6202680" cy="5372100"/>
            </a:xfrm>
          </p:grpSpPr>
          <p:sp>
            <p:nvSpPr>
              <p:cNvPr id="9" name="Freeform 9"/>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0" name="Group 10"/>
          <p:cNvGrpSpPr/>
          <p:nvPr/>
        </p:nvGrpSpPr>
        <p:grpSpPr>
          <a:xfrm>
            <a:off x="2588222" y="4711658"/>
            <a:ext cx="6045455" cy="990600"/>
            <a:chOff x="0" y="0"/>
            <a:chExt cx="8060607" cy="1320800"/>
          </a:xfrm>
        </p:grpSpPr>
        <p:sp>
          <p:nvSpPr>
            <p:cNvPr id="11" name="TextBox 11"/>
            <p:cNvSpPr txBox="1"/>
            <p:nvPr/>
          </p:nvSpPr>
          <p:spPr>
            <a:xfrm>
              <a:off x="890020" y="-66675"/>
              <a:ext cx="7170587" cy="13874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Critical analysis of results and teamwork</a:t>
              </a:r>
            </a:p>
          </p:txBody>
        </p:sp>
        <p:grpSp>
          <p:nvGrpSpPr>
            <p:cNvPr id="12" name="Group 12"/>
            <p:cNvGrpSpPr/>
            <p:nvPr/>
          </p:nvGrpSpPr>
          <p:grpSpPr>
            <a:xfrm rot="-10800000">
              <a:off x="0" y="107772"/>
              <a:ext cx="454982" cy="394057"/>
              <a:chOff x="0" y="0"/>
              <a:chExt cx="6202680" cy="5372100"/>
            </a:xfrm>
          </p:grpSpPr>
          <p:sp>
            <p:nvSpPr>
              <p:cNvPr id="13" name="Freeform 1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4" name="Group 14"/>
          <p:cNvGrpSpPr/>
          <p:nvPr/>
        </p:nvGrpSpPr>
        <p:grpSpPr>
          <a:xfrm>
            <a:off x="9654323" y="4711658"/>
            <a:ext cx="6045455" cy="457200"/>
            <a:chOff x="0" y="0"/>
            <a:chExt cx="8060607" cy="609600"/>
          </a:xfrm>
        </p:grpSpPr>
        <p:sp>
          <p:nvSpPr>
            <p:cNvPr id="15" name="TextBox 15"/>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Suggestions of improvement</a:t>
              </a:r>
            </a:p>
          </p:txBody>
        </p:sp>
        <p:grpSp>
          <p:nvGrpSpPr>
            <p:cNvPr id="16" name="Group 16"/>
            <p:cNvGrpSpPr/>
            <p:nvPr/>
          </p:nvGrpSpPr>
          <p:grpSpPr>
            <a:xfrm rot="-10800000">
              <a:off x="0" y="107772"/>
              <a:ext cx="454982" cy="394057"/>
              <a:chOff x="0" y="0"/>
              <a:chExt cx="6202680" cy="5372100"/>
            </a:xfrm>
          </p:grpSpPr>
          <p:sp>
            <p:nvSpPr>
              <p:cNvPr id="17" name="Freeform 1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8" name="Group 18"/>
          <p:cNvGrpSpPr/>
          <p:nvPr/>
        </p:nvGrpSpPr>
        <p:grpSpPr>
          <a:xfrm>
            <a:off x="680652" y="9515874"/>
            <a:ext cx="16926697" cy="1542251"/>
            <a:chOff x="0" y="0"/>
            <a:chExt cx="58960502" cy="5372100"/>
          </a:xfrm>
        </p:grpSpPr>
        <p:sp>
          <p:nvSpPr>
            <p:cNvPr id="19" name="Freeform 19"/>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id="20" name="TextBox 20"/>
          <p:cNvSpPr txBox="1"/>
          <p:nvPr/>
        </p:nvSpPr>
        <p:spPr>
          <a:xfrm>
            <a:off x="2588222" y="1123950"/>
            <a:ext cx="13111556" cy="1422400"/>
          </a:xfrm>
          <a:prstGeom prst="rect">
            <a:avLst/>
          </a:prstGeom>
        </p:spPr>
        <p:txBody>
          <a:bodyPr lIns="0" tIns="0" rIns="0" bIns="0" rtlCol="0" anchor="t">
            <a:spAutoFit/>
          </a:bodyPr>
          <a:lstStyle/>
          <a:p>
            <a:pPr algn="ctr">
              <a:lnSpc>
                <a:spcPts val="10999"/>
              </a:lnSpc>
            </a:pPr>
            <a:r>
              <a:rPr lang="en-US" sz="9999">
                <a:solidFill>
                  <a:srgbClr val="1836B2"/>
                </a:solidFill>
                <a:latin typeface="Fira Sans Medium Bold"/>
              </a:rPr>
              <a:t>Presentation content</a:t>
            </a:r>
          </a:p>
        </p:txBody>
      </p:sp>
      <p:grpSp>
        <p:nvGrpSpPr>
          <p:cNvPr id="21" name="Group 21"/>
          <p:cNvGrpSpPr/>
          <p:nvPr/>
        </p:nvGrpSpPr>
        <p:grpSpPr>
          <a:xfrm>
            <a:off x="2588222" y="6199627"/>
            <a:ext cx="6045455" cy="1524000"/>
            <a:chOff x="0" y="0"/>
            <a:chExt cx="8060607" cy="2032000"/>
          </a:xfrm>
        </p:grpSpPr>
        <p:sp>
          <p:nvSpPr>
            <p:cNvPr id="22" name="TextBox 22"/>
            <p:cNvSpPr txBox="1"/>
            <p:nvPr/>
          </p:nvSpPr>
          <p:spPr>
            <a:xfrm>
              <a:off x="890020" y="-66675"/>
              <a:ext cx="7170587" cy="20986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Evidence of applying the software engineering /development process</a:t>
              </a:r>
            </a:p>
          </p:txBody>
        </p:sp>
        <p:grpSp>
          <p:nvGrpSpPr>
            <p:cNvPr id="23" name="Group 23"/>
            <p:cNvGrpSpPr/>
            <p:nvPr/>
          </p:nvGrpSpPr>
          <p:grpSpPr>
            <a:xfrm rot="-10800000">
              <a:off x="0" y="107772"/>
              <a:ext cx="454982" cy="394057"/>
              <a:chOff x="0" y="0"/>
              <a:chExt cx="6202680" cy="5372100"/>
            </a:xfrm>
          </p:grpSpPr>
          <p:sp>
            <p:nvSpPr>
              <p:cNvPr id="24" name="Freeform 2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25" name="Group 25"/>
          <p:cNvGrpSpPr/>
          <p:nvPr/>
        </p:nvGrpSpPr>
        <p:grpSpPr>
          <a:xfrm>
            <a:off x="9654323" y="6199627"/>
            <a:ext cx="6045455" cy="457200"/>
            <a:chOff x="0" y="0"/>
            <a:chExt cx="8060607" cy="609600"/>
          </a:xfrm>
        </p:grpSpPr>
        <p:sp>
          <p:nvSpPr>
            <p:cNvPr id="26" name="TextBox 26"/>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Students' self-assessments</a:t>
              </a:r>
            </a:p>
          </p:txBody>
        </p:sp>
        <p:grpSp>
          <p:nvGrpSpPr>
            <p:cNvPr id="27" name="Group 27"/>
            <p:cNvGrpSpPr/>
            <p:nvPr/>
          </p:nvGrpSpPr>
          <p:grpSpPr>
            <a:xfrm rot="-10800000">
              <a:off x="0" y="107772"/>
              <a:ext cx="454982" cy="394057"/>
              <a:chOff x="0" y="0"/>
              <a:chExt cx="6202680" cy="5372100"/>
            </a:xfrm>
          </p:grpSpPr>
          <p:sp>
            <p:nvSpPr>
              <p:cNvPr id="28" name="Freeform 2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29" name="Group 29"/>
          <p:cNvGrpSpPr/>
          <p:nvPr/>
        </p:nvGrpSpPr>
        <p:grpSpPr>
          <a:xfrm>
            <a:off x="2588222" y="8065168"/>
            <a:ext cx="6045455" cy="990600"/>
            <a:chOff x="0" y="0"/>
            <a:chExt cx="8060607" cy="1320800"/>
          </a:xfrm>
        </p:grpSpPr>
        <p:sp>
          <p:nvSpPr>
            <p:cNvPr id="30" name="TextBox 30"/>
            <p:cNvSpPr txBox="1"/>
            <p:nvPr/>
          </p:nvSpPr>
          <p:spPr>
            <a:xfrm>
              <a:off x="890020" y="-66675"/>
              <a:ext cx="7170587" cy="13874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Deployment scenario of the solution</a:t>
              </a:r>
            </a:p>
          </p:txBody>
        </p:sp>
        <p:grpSp>
          <p:nvGrpSpPr>
            <p:cNvPr id="31" name="Group 31"/>
            <p:cNvGrpSpPr/>
            <p:nvPr/>
          </p:nvGrpSpPr>
          <p:grpSpPr>
            <a:xfrm rot="-10800000">
              <a:off x="0" y="107772"/>
              <a:ext cx="454982" cy="394057"/>
              <a:chOff x="0" y="0"/>
              <a:chExt cx="6202680" cy="5372100"/>
            </a:xfrm>
          </p:grpSpPr>
          <p:sp>
            <p:nvSpPr>
              <p:cNvPr id="32" name="Freeform 3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33" name="Group 33"/>
          <p:cNvGrpSpPr/>
          <p:nvPr/>
        </p:nvGrpSpPr>
        <p:grpSpPr>
          <a:xfrm>
            <a:off x="9654323" y="8065168"/>
            <a:ext cx="6045455" cy="457200"/>
            <a:chOff x="0" y="0"/>
            <a:chExt cx="8060607" cy="609600"/>
          </a:xfrm>
        </p:grpSpPr>
        <p:sp>
          <p:nvSpPr>
            <p:cNvPr id="34" name="TextBox 34"/>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Other theorical aspects</a:t>
              </a:r>
            </a:p>
          </p:txBody>
        </p:sp>
        <p:grpSp>
          <p:nvGrpSpPr>
            <p:cNvPr id="35" name="Group 35"/>
            <p:cNvGrpSpPr/>
            <p:nvPr/>
          </p:nvGrpSpPr>
          <p:grpSpPr>
            <a:xfrm rot="-10800000">
              <a:off x="0" y="107772"/>
              <a:ext cx="454982" cy="394057"/>
              <a:chOff x="0" y="0"/>
              <a:chExt cx="6202680" cy="5372100"/>
            </a:xfrm>
          </p:grpSpPr>
          <p:sp>
            <p:nvSpPr>
              <p:cNvPr id="36" name="Freeform 3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8942" y="597823"/>
            <a:ext cx="17010115" cy="9091354"/>
          </a:xfrm>
          <a:prstGeom prst="rect">
            <a:avLst/>
          </a:prstGeom>
          <a:solidFill>
            <a:srgbClr val="A066CB">
              <a:alpha val="50980"/>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4831" y="2213811"/>
            <a:ext cx="10078338" cy="68154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4739" y="4064485"/>
            <a:ext cx="652242" cy="502820"/>
          </a:xfrm>
          <a:prstGeom prst="rect">
            <a:avLst/>
          </a:prstGeom>
        </p:spPr>
      </p:pic>
      <p:sp>
        <p:nvSpPr>
          <p:cNvPr id="5" name="TextBox 5"/>
          <p:cNvSpPr txBox="1"/>
          <p:nvPr/>
        </p:nvSpPr>
        <p:spPr>
          <a:xfrm>
            <a:off x="3894534" y="1028700"/>
            <a:ext cx="10498932" cy="847725"/>
          </a:xfrm>
          <a:prstGeom prst="rect">
            <a:avLst/>
          </a:prstGeom>
        </p:spPr>
        <p:txBody>
          <a:bodyPr lIns="0" tIns="0" rIns="0" bIns="0" rtlCol="0" anchor="t">
            <a:spAutoFit/>
          </a:bodyPr>
          <a:lstStyle/>
          <a:p>
            <a:pPr algn="ctr">
              <a:lnSpc>
                <a:spcPts val="6698"/>
              </a:lnSpc>
            </a:pPr>
            <a:r>
              <a:rPr lang="en-US" sz="5581" spc="167">
                <a:solidFill>
                  <a:srgbClr val="FFFFFF"/>
                </a:solidFill>
                <a:latin typeface="Fira Sans Medium Bold"/>
              </a:rPr>
              <a:t>Results achieved</a:t>
            </a:r>
          </a:p>
        </p:txBody>
      </p:sp>
      <p:sp>
        <p:nvSpPr>
          <p:cNvPr id="6" name="TextBox 6"/>
          <p:cNvSpPr txBox="1"/>
          <p:nvPr/>
        </p:nvSpPr>
        <p:spPr>
          <a:xfrm>
            <a:off x="6976506" y="3692324"/>
            <a:ext cx="5466755" cy="1180465"/>
          </a:xfrm>
          <a:prstGeom prst="rect">
            <a:avLst/>
          </a:prstGeom>
        </p:spPr>
        <p:txBody>
          <a:bodyPr lIns="0" tIns="0" rIns="0" bIns="0" rtlCol="0" anchor="t">
            <a:spAutoFit/>
          </a:bodyPr>
          <a:lstStyle/>
          <a:p>
            <a:pPr algn="just">
              <a:lnSpc>
                <a:spcPts val="4759"/>
              </a:lnSpc>
            </a:pPr>
            <a:r>
              <a:rPr lang="en-US" sz="3399">
                <a:solidFill>
                  <a:srgbClr val="FFFFFF"/>
                </a:solidFill>
                <a:latin typeface="Open Sans Light"/>
              </a:rPr>
              <a:t>All requested features</a:t>
            </a:r>
          </a:p>
          <a:p>
            <a:pPr algn="just">
              <a:lnSpc>
                <a:spcPts val="4759"/>
              </a:lnSpc>
            </a:pPr>
            <a:r>
              <a:rPr lang="en-US" sz="3399">
                <a:solidFill>
                  <a:srgbClr val="FFFFFF"/>
                </a:solidFill>
                <a:latin typeface="Open Sans Light"/>
              </a:rPr>
              <a:t>implemented and functional</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4739" y="6300353"/>
            <a:ext cx="652242" cy="502820"/>
          </a:xfrm>
          <a:prstGeom prst="rect">
            <a:avLst/>
          </a:prstGeom>
        </p:spPr>
      </p:pic>
      <p:sp>
        <p:nvSpPr>
          <p:cNvPr id="8" name="TextBox 8"/>
          <p:cNvSpPr txBox="1"/>
          <p:nvPr/>
        </p:nvSpPr>
        <p:spPr>
          <a:xfrm>
            <a:off x="6976506" y="5928193"/>
            <a:ext cx="4111494" cy="1180465"/>
          </a:xfrm>
          <a:prstGeom prst="rect">
            <a:avLst/>
          </a:prstGeom>
        </p:spPr>
        <p:txBody>
          <a:bodyPr lIns="0" tIns="0" rIns="0" bIns="0" rtlCol="0" anchor="t">
            <a:spAutoFit/>
          </a:bodyPr>
          <a:lstStyle/>
          <a:p>
            <a:pPr algn="just">
              <a:lnSpc>
                <a:spcPts val="4759"/>
              </a:lnSpc>
            </a:pPr>
            <a:r>
              <a:rPr lang="en-US" sz="3399">
                <a:solidFill>
                  <a:srgbClr val="FFFFFF"/>
                </a:solidFill>
                <a:latin typeface="Open Sans Light"/>
              </a:rPr>
              <a:t>Extra features also</a:t>
            </a:r>
          </a:p>
          <a:p>
            <a:pPr algn="just">
              <a:lnSpc>
                <a:spcPts val="4759"/>
              </a:lnSpc>
            </a:pPr>
            <a:r>
              <a:rPr lang="en-US" sz="3399">
                <a:solidFill>
                  <a:srgbClr val="FFFFFF"/>
                </a:solidFill>
                <a:latin typeface="Open Sans Light"/>
              </a:rPr>
              <a:t>implemented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8592" y="6538881"/>
            <a:ext cx="3086100" cy="308610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6699"/>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5" name="Group 5"/>
          <p:cNvGrpSpPr/>
          <p:nvPr/>
        </p:nvGrpSpPr>
        <p:grpSpPr>
          <a:xfrm>
            <a:off x="1368592" y="1842956"/>
            <a:ext cx="3086100" cy="6419449"/>
            <a:chOff x="0" y="0"/>
            <a:chExt cx="1125818" cy="2341832"/>
          </a:xfrm>
        </p:grpSpPr>
        <p:sp>
          <p:nvSpPr>
            <p:cNvPr id="6" name="Freeform 6"/>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0F6699"/>
            </a:solidFill>
          </p:spPr>
        </p:sp>
      </p:grpSp>
      <p:grpSp>
        <p:nvGrpSpPr>
          <p:cNvPr id="7" name="Group 7"/>
          <p:cNvGrpSpPr/>
          <p:nvPr/>
        </p:nvGrpSpPr>
        <p:grpSpPr>
          <a:xfrm>
            <a:off x="1564105" y="6734394"/>
            <a:ext cx="2695074" cy="269507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10" name="TextBox 10"/>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Critical analysis of results and teamwork</a:t>
            </a:r>
          </a:p>
        </p:txBody>
      </p:sp>
      <p:sp>
        <p:nvSpPr>
          <p:cNvPr id="11" name="TextBox 11"/>
          <p:cNvSpPr txBox="1"/>
          <p:nvPr/>
        </p:nvSpPr>
        <p:spPr>
          <a:xfrm>
            <a:off x="2422667" y="6817613"/>
            <a:ext cx="977950" cy="2280485"/>
          </a:xfrm>
          <a:prstGeom prst="rect">
            <a:avLst/>
          </a:prstGeom>
        </p:spPr>
        <p:txBody>
          <a:bodyPr lIns="0" tIns="0" rIns="0" bIns="0" rtlCol="0" anchor="t">
            <a:spAutoFit/>
          </a:bodyPr>
          <a:lstStyle/>
          <a:p>
            <a:pPr algn="ctr">
              <a:lnSpc>
                <a:spcPts val="18678"/>
              </a:lnSpc>
            </a:pPr>
            <a:r>
              <a:rPr lang="en-US" sz="13342">
                <a:solidFill>
                  <a:srgbClr val="0F6699"/>
                </a:solidFill>
                <a:latin typeface="Open Sans Extra Bold"/>
              </a:rPr>
              <a:t>S</a:t>
            </a:r>
          </a:p>
        </p:txBody>
      </p:sp>
      <p:grpSp>
        <p:nvGrpSpPr>
          <p:cNvPr id="12" name="Group 12"/>
          <p:cNvGrpSpPr/>
          <p:nvPr/>
        </p:nvGrpSpPr>
        <p:grpSpPr>
          <a:xfrm>
            <a:off x="14173200" y="6538881"/>
            <a:ext cx="3086100" cy="308610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5296"/>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15" name="Group 15"/>
          <p:cNvGrpSpPr/>
          <p:nvPr/>
        </p:nvGrpSpPr>
        <p:grpSpPr>
          <a:xfrm>
            <a:off x="14173200" y="1842956"/>
            <a:ext cx="3086100" cy="6419449"/>
            <a:chOff x="0" y="0"/>
            <a:chExt cx="1125818" cy="2341832"/>
          </a:xfrm>
        </p:grpSpPr>
        <p:sp>
          <p:nvSpPr>
            <p:cNvPr id="16" name="Freeform 16"/>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C45296"/>
            </a:solidFill>
          </p:spPr>
        </p:sp>
      </p:grpSp>
      <p:grpSp>
        <p:nvGrpSpPr>
          <p:cNvPr id="17" name="Group 17"/>
          <p:cNvGrpSpPr/>
          <p:nvPr/>
        </p:nvGrpSpPr>
        <p:grpSpPr>
          <a:xfrm>
            <a:off x="14368713" y="6734394"/>
            <a:ext cx="2695074" cy="2695074"/>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20" name="TextBox 20"/>
          <p:cNvSpPr txBox="1"/>
          <p:nvPr/>
        </p:nvSpPr>
        <p:spPr>
          <a:xfrm>
            <a:off x="15215667" y="6817613"/>
            <a:ext cx="1001167" cy="2280485"/>
          </a:xfrm>
          <a:prstGeom prst="rect">
            <a:avLst/>
          </a:prstGeom>
        </p:spPr>
        <p:txBody>
          <a:bodyPr lIns="0" tIns="0" rIns="0" bIns="0" rtlCol="0" anchor="t">
            <a:spAutoFit/>
          </a:bodyPr>
          <a:lstStyle/>
          <a:p>
            <a:pPr algn="ctr">
              <a:lnSpc>
                <a:spcPts val="18678"/>
              </a:lnSpc>
            </a:pPr>
            <a:r>
              <a:rPr lang="en-US" sz="13342">
                <a:solidFill>
                  <a:srgbClr val="C45296"/>
                </a:solidFill>
                <a:latin typeface="Open Sans Extra Bold"/>
              </a:rPr>
              <a:t>T</a:t>
            </a:r>
          </a:p>
        </p:txBody>
      </p:sp>
      <p:grpSp>
        <p:nvGrpSpPr>
          <p:cNvPr id="21" name="Group 21"/>
          <p:cNvGrpSpPr/>
          <p:nvPr/>
        </p:nvGrpSpPr>
        <p:grpSpPr>
          <a:xfrm>
            <a:off x="9823784" y="6538881"/>
            <a:ext cx="3086100" cy="308610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8C445"/>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24" name="Group 24"/>
          <p:cNvGrpSpPr/>
          <p:nvPr/>
        </p:nvGrpSpPr>
        <p:grpSpPr>
          <a:xfrm>
            <a:off x="9823784" y="1842956"/>
            <a:ext cx="3086100" cy="6419449"/>
            <a:chOff x="0" y="0"/>
            <a:chExt cx="1125818" cy="2341832"/>
          </a:xfrm>
        </p:grpSpPr>
        <p:sp>
          <p:nvSpPr>
            <p:cNvPr id="25" name="Freeform 25"/>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48C445"/>
            </a:solidFill>
          </p:spPr>
        </p:sp>
      </p:grpSp>
      <p:grpSp>
        <p:nvGrpSpPr>
          <p:cNvPr id="26" name="Group 26"/>
          <p:cNvGrpSpPr/>
          <p:nvPr/>
        </p:nvGrpSpPr>
        <p:grpSpPr>
          <a:xfrm>
            <a:off x="10019297" y="6734394"/>
            <a:ext cx="2695074" cy="269507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29" name="TextBox 29"/>
          <p:cNvSpPr txBox="1"/>
          <p:nvPr/>
        </p:nvSpPr>
        <p:spPr>
          <a:xfrm>
            <a:off x="10691675" y="6817613"/>
            <a:ext cx="1350318" cy="2280485"/>
          </a:xfrm>
          <a:prstGeom prst="rect">
            <a:avLst/>
          </a:prstGeom>
        </p:spPr>
        <p:txBody>
          <a:bodyPr lIns="0" tIns="0" rIns="0" bIns="0" rtlCol="0" anchor="t">
            <a:spAutoFit/>
          </a:bodyPr>
          <a:lstStyle/>
          <a:p>
            <a:pPr algn="ctr">
              <a:lnSpc>
                <a:spcPts val="18678"/>
              </a:lnSpc>
            </a:pPr>
            <a:r>
              <a:rPr lang="en-US" sz="13342">
                <a:solidFill>
                  <a:srgbClr val="48C445"/>
                </a:solidFill>
                <a:latin typeface="Open Sans Extra Bold"/>
              </a:rPr>
              <a:t>O</a:t>
            </a:r>
          </a:p>
        </p:txBody>
      </p:sp>
      <p:grpSp>
        <p:nvGrpSpPr>
          <p:cNvPr id="30" name="Group 30"/>
          <p:cNvGrpSpPr/>
          <p:nvPr/>
        </p:nvGrpSpPr>
        <p:grpSpPr>
          <a:xfrm>
            <a:off x="5499434" y="6538881"/>
            <a:ext cx="3086100" cy="3086100"/>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4AD0A"/>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33" name="Group 33"/>
          <p:cNvGrpSpPr/>
          <p:nvPr/>
        </p:nvGrpSpPr>
        <p:grpSpPr>
          <a:xfrm>
            <a:off x="5499434" y="1842956"/>
            <a:ext cx="3086100" cy="6419449"/>
            <a:chOff x="0" y="0"/>
            <a:chExt cx="1125818" cy="2341832"/>
          </a:xfrm>
        </p:grpSpPr>
        <p:sp>
          <p:nvSpPr>
            <p:cNvPr id="34" name="Freeform 34"/>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E4AD0A"/>
            </a:solidFill>
          </p:spPr>
        </p:sp>
      </p:grpSp>
      <p:grpSp>
        <p:nvGrpSpPr>
          <p:cNvPr id="35" name="Group 35"/>
          <p:cNvGrpSpPr/>
          <p:nvPr/>
        </p:nvGrpSpPr>
        <p:grpSpPr>
          <a:xfrm>
            <a:off x="5694947" y="6734394"/>
            <a:ext cx="2695074" cy="2695074"/>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38" name="TextBox 38"/>
          <p:cNvSpPr txBox="1"/>
          <p:nvPr/>
        </p:nvSpPr>
        <p:spPr>
          <a:xfrm>
            <a:off x="6162166" y="6817613"/>
            <a:ext cx="1760637" cy="2280485"/>
          </a:xfrm>
          <a:prstGeom prst="rect">
            <a:avLst/>
          </a:prstGeom>
        </p:spPr>
        <p:txBody>
          <a:bodyPr lIns="0" tIns="0" rIns="0" bIns="0" rtlCol="0" anchor="t">
            <a:spAutoFit/>
          </a:bodyPr>
          <a:lstStyle/>
          <a:p>
            <a:pPr algn="ctr">
              <a:lnSpc>
                <a:spcPts val="18678"/>
              </a:lnSpc>
            </a:pPr>
            <a:r>
              <a:rPr lang="en-US" sz="13342">
                <a:solidFill>
                  <a:srgbClr val="E4AD0A"/>
                </a:solidFill>
                <a:latin typeface="Open Sans Extra Bold"/>
              </a:rPr>
              <a:t>W</a:t>
            </a:r>
          </a:p>
        </p:txBody>
      </p:sp>
      <p:sp>
        <p:nvSpPr>
          <p:cNvPr id="39" name="TextBox 39"/>
          <p:cNvSpPr txBox="1"/>
          <p:nvPr/>
        </p:nvSpPr>
        <p:spPr>
          <a:xfrm>
            <a:off x="1433481"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Strengths</a:t>
            </a:r>
          </a:p>
        </p:txBody>
      </p:sp>
      <p:sp>
        <p:nvSpPr>
          <p:cNvPr id="40" name="TextBox 40"/>
          <p:cNvSpPr txBox="1"/>
          <p:nvPr/>
        </p:nvSpPr>
        <p:spPr>
          <a:xfrm>
            <a:off x="5499434"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Weaknesses</a:t>
            </a:r>
          </a:p>
        </p:txBody>
      </p:sp>
      <p:sp>
        <p:nvSpPr>
          <p:cNvPr id="41" name="TextBox 41"/>
          <p:cNvSpPr txBox="1"/>
          <p:nvPr/>
        </p:nvSpPr>
        <p:spPr>
          <a:xfrm>
            <a:off x="9856229"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Opportunities</a:t>
            </a:r>
          </a:p>
        </p:txBody>
      </p:sp>
      <p:sp>
        <p:nvSpPr>
          <p:cNvPr id="42" name="TextBox 42"/>
          <p:cNvSpPr txBox="1"/>
          <p:nvPr/>
        </p:nvSpPr>
        <p:spPr>
          <a:xfrm>
            <a:off x="14205645"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Threats</a:t>
            </a:r>
          </a:p>
        </p:txBody>
      </p:sp>
      <p:sp>
        <p:nvSpPr>
          <p:cNvPr id="43" name="AutoShape 43"/>
          <p:cNvSpPr/>
          <p:nvPr/>
        </p:nvSpPr>
        <p:spPr>
          <a:xfrm>
            <a:off x="1564105" y="2807785"/>
            <a:ext cx="2695074" cy="0"/>
          </a:xfrm>
          <a:prstGeom prst="line">
            <a:avLst/>
          </a:prstGeom>
          <a:ln w="47625" cap="flat">
            <a:solidFill>
              <a:srgbClr val="FFFFFF"/>
            </a:solidFill>
            <a:prstDash val="sysDot"/>
            <a:headEnd type="none" w="sm" len="sm"/>
            <a:tailEnd type="none" w="sm" len="sm"/>
          </a:ln>
        </p:spPr>
      </p:sp>
      <p:sp>
        <p:nvSpPr>
          <p:cNvPr id="44" name="AutoShape 44"/>
          <p:cNvSpPr/>
          <p:nvPr/>
        </p:nvSpPr>
        <p:spPr>
          <a:xfrm>
            <a:off x="5694947" y="2855410"/>
            <a:ext cx="2695074" cy="0"/>
          </a:xfrm>
          <a:prstGeom prst="line">
            <a:avLst/>
          </a:prstGeom>
          <a:ln w="47625" cap="flat">
            <a:solidFill>
              <a:srgbClr val="FFFFFF"/>
            </a:solidFill>
            <a:prstDash val="sysDot"/>
            <a:headEnd type="none" w="sm" len="sm"/>
            <a:tailEnd type="none" w="sm" len="sm"/>
          </a:ln>
        </p:spPr>
      </p:sp>
      <p:sp>
        <p:nvSpPr>
          <p:cNvPr id="45" name="AutoShape 45"/>
          <p:cNvSpPr/>
          <p:nvPr/>
        </p:nvSpPr>
        <p:spPr>
          <a:xfrm>
            <a:off x="10051742" y="2903035"/>
            <a:ext cx="2695074" cy="0"/>
          </a:xfrm>
          <a:prstGeom prst="line">
            <a:avLst/>
          </a:prstGeom>
          <a:ln w="47625" cap="flat">
            <a:solidFill>
              <a:srgbClr val="FFFFFF"/>
            </a:solidFill>
            <a:prstDash val="sysDot"/>
            <a:headEnd type="none" w="sm" len="sm"/>
            <a:tailEnd type="none" w="sm" len="sm"/>
          </a:ln>
        </p:spPr>
      </p:sp>
      <p:sp>
        <p:nvSpPr>
          <p:cNvPr id="46" name="AutoShape 46"/>
          <p:cNvSpPr/>
          <p:nvPr/>
        </p:nvSpPr>
        <p:spPr>
          <a:xfrm>
            <a:off x="14368713" y="2950660"/>
            <a:ext cx="2695074" cy="0"/>
          </a:xfrm>
          <a:prstGeom prst="line">
            <a:avLst/>
          </a:prstGeom>
          <a:ln w="47625" cap="flat">
            <a:solidFill>
              <a:srgbClr val="FFFFFF"/>
            </a:solidFill>
            <a:prstDash val="sysDot"/>
            <a:headEnd type="none" w="sm" len="sm"/>
            <a:tailEnd type="none" w="sm" len="sm"/>
          </a:ln>
        </p:spPr>
      </p:sp>
      <p:sp>
        <p:nvSpPr>
          <p:cNvPr id="47" name="TextBox 47"/>
          <p:cNvSpPr txBox="1"/>
          <p:nvPr/>
        </p:nvSpPr>
        <p:spPr>
          <a:xfrm>
            <a:off x="1749964" y="3174930"/>
            <a:ext cx="2388245" cy="431799"/>
          </a:xfrm>
          <a:prstGeom prst="rect">
            <a:avLst/>
          </a:prstGeom>
        </p:spPr>
        <p:txBody>
          <a:bodyPr wrap="square" lIns="0" tIns="0" rIns="0" bIns="0" rtlCol="0" anchor="t">
            <a:spAutoFit/>
          </a:bodyPr>
          <a:lstStyle/>
          <a:p>
            <a:pPr algn="ctr">
              <a:lnSpc>
                <a:spcPts val="3500"/>
              </a:lnSpc>
            </a:pPr>
            <a:r>
              <a:rPr lang="en-US" sz="2500" dirty="0">
                <a:solidFill>
                  <a:srgbClr val="FFFFFF"/>
                </a:solidFill>
                <a:latin typeface="Open Sans Light"/>
              </a:rPr>
              <a:t>Documentation</a:t>
            </a:r>
          </a:p>
        </p:txBody>
      </p:sp>
      <p:sp>
        <p:nvSpPr>
          <p:cNvPr id="48" name="TextBox 48"/>
          <p:cNvSpPr txBox="1"/>
          <p:nvPr/>
        </p:nvSpPr>
        <p:spPr>
          <a:xfrm>
            <a:off x="1500007" y="4044880"/>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Communication between team members</a:t>
            </a:r>
          </a:p>
        </p:txBody>
      </p:sp>
      <p:sp>
        <p:nvSpPr>
          <p:cNvPr id="49" name="TextBox 49"/>
          <p:cNvSpPr txBox="1"/>
          <p:nvPr/>
        </p:nvSpPr>
        <p:spPr>
          <a:xfrm>
            <a:off x="1749964" y="5800654"/>
            <a:ext cx="2388245" cy="4317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Project structure</a:t>
            </a:r>
          </a:p>
        </p:txBody>
      </p:sp>
      <p:sp>
        <p:nvSpPr>
          <p:cNvPr id="50" name="TextBox 50"/>
          <p:cNvSpPr txBox="1"/>
          <p:nvPr/>
        </p:nvSpPr>
        <p:spPr>
          <a:xfrm>
            <a:off x="5565960" y="4263955"/>
            <a:ext cx="2888159" cy="86994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Inline code documentation</a:t>
            </a:r>
          </a:p>
        </p:txBody>
      </p:sp>
      <p:sp>
        <p:nvSpPr>
          <p:cNvPr id="51" name="TextBox 51"/>
          <p:cNvSpPr txBox="1"/>
          <p:nvPr/>
        </p:nvSpPr>
        <p:spPr>
          <a:xfrm>
            <a:off x="9922755" y="3419405"/>
            <a:ext cx="2888159" cy="86994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Acquisition of knowledge</a:t>
            </a:r>
          </a:p>
        </p:txBody>
      </p:sp>
      <p:sp>
        <p:nvSpPr>
          <p:cNvPr id="52" name="TextBox 52"/>
          <p:cNvSpPr txBox="1"/>
          <p:nvPr/>
        </p:nvSpPr>
        <p:spPr>
          <a:xfrm>
            <a:off x="9922755" y="4737030"/>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Great demand for products of this type</a:t>
            </a:r>
          </a:p>
        </p:txBody>
      </p:sp>
      <p:sp>
        <p:nvSpPr>
          <p:cNvPr id="53" name="TextBox 53"/>
          <p:cNvSpPr txBox="1"/>
          <p:nvPr/>
        </p:nvSpPr>
        <p:spPr>
          <a:xfrm>
            <a:off x="14272171" y="4232205"/>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Prices inflaction caused by products scarcity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TextBox 4"/>
          <p:cNvSpPr txBox="1"/>
          <p:nvPr/>
        </p:nvSpPr>
        <p:spPr>
          <a:xfrm>
            <a:off x="1028700" y="233863"/>
            <a:ext cx="12408927" cy="1295400"/>
          </a:xfrm>
          <a:prstGeom prst="rect">
            <a:avLst/>
          </a:prstGeom>
        </p:spPr>
        <p:txBody>
          <a:bodyPr lIns="0" tIns="0" rIns="0" bIns="0" rtlCol="0" anchor="t">
            <a:spAutoFit/>
          </a:bodyPr>
          <a:lstStyle/>
          <a:p>
            <a:pPr>
              <a:lnSpc>
                <a:spcPts val="5159"/>
              </a:lnSpc>
            </a:pPr>
            <a:r>
              <a:rPr lang="en-US" sz="4299" spc="128">
                <a:solidFill>
                  <a:srgbClr val="FFFFFF"/>
                </a:solidFill>
                <a:latin typeface="Fira Sans Medium Bold"/>
              </a:rPr>
              <a:t>Evidence of applying the software engineering /development process</a:t>
            </a:r>
          </a:p>
        </p:txBody>
      </p:sp>
      <p:sp>
        <p:nvSpPr>
          <p:cNvPr id="5" name="AutoShape 5"/>
          <p:cNvSpPr/>
          <p:nvPr/>
        </p:nvSpPr>
        <p:spPr>
          <a:xfrm>
            <a:off x="2425129" y="2651211"/>
            <a:ext cx="13437741" cy="6445151"/>
          </a:xfrm>
          <a:prstGeom prst="rect">
            <a:avLst/>
          </a:prstGeom>
          <a:solidFill>
            <a:srgbClr val="0F6699">
              <a:alpha val="86667"/>
            </a:srgbClr>
          </a:solidFill>
        </p:spPr>
      </p:sp>
      <p:sp>
        <p:nvSpPr>
          <p:cNvPr id="6" name="AutoShape 6"/>
          <p:cNvSpPr/>
          <p:nvPr/>
        </p:nvSpPr>
        <p:spPr>
          <a:xfrm rot="5400000">
            <a:off x="5501868" y="5841435"/>
            <a:ext cx="7236640" cy="0"/>
          </a:xfrm>
          <a:prstGeom prst="line">
            <a:avLst/>
          </a:prstGeom>
          <a:ln w="95250" cap="flat">
            <a:solidFill>
              <a:srgbClr val="FFFFFF"/>
            </a:solidFill>
            <a:prstDash val="solid"/>
            <a:headEnd type="none" w="sm" len="sm"/>
            <a:tailEnd type="none" w="sm" len="sm"/>
          </a:ln>
        </p:spPr>
      </p:sp>
      <p:sp>
        <p:nvSpPr>
          <p:cNvPr id="7" name="AutoShape 7"/>
          <p:cNvSpPr/>
          <p:nvPr/>
        </p:nvSpPr>
        <p:spPr>
          <a:xfrm rot="-10800000">
            <a:off x="1907360" y="5826162"/>
            <a:ext cx="14397935" cy="0"/>
          </a:xfrm>
          <a:prstGeom prst="line">
            <a:avLst/>
          </a:prstGeom>
          <a:ln w="95250" cap="flat">
            <a:solidFill>
              <a:srgbClr val="FFFFFF"/>
            </a:solidFill>
            <a:prstDash val="solid"/>
            <a:headEnd type="none" w="sm" len="sm"/>
            <a:tailEnd type="none" w="sm" len="sm"/>
          </a:ln>
        </p:spPr>
      </p:sp>
      <p:sp>
        <p:nvSpPr>
          <p:cNvPr id="8" name="TextBox 8"/>
          <p:cNvSpPr txBox="1"/>
          <p:nvPr/>
        </p:nvSpPr>
        <p:spPr>
          <a:xfrm>
            <a:off x="10700940" y="6673887"/>
            <a:ext cx="3797550" cy="139382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User Stories documentation</a:t>
            </a:r>
          </a:p>
        </p:txBody>
      </p:sp>
      <p:sp>
        <p:nvSpPr>
          <p:cNvPr id="9" name="TextBox 9"/>
          <p:cNvSpPr txBox="1"/>
          <p:nvPr/>
        </p:nvSpPr>
        <p:spPr>
          <a:xfrm>
            <a:off x="3050939" y="3594137"/>
            <a:ext cx="5179442" cy="139382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Creating User Stories in Jira</a:t>
            </a:r>
          </a:p>
        </p:txBody>
      </p:sp>
      <p:sp>
        <p:nvSpPr>
          <p:cNvPr id="10" name="TextBox 10"/>
          <p:cNvSpPr txBox="1"/>
          <p:nvPr/>
        </p:nvSpPr>
        <p:spPr>
          <a:xfrm>
            <a:off x="10760869" y="3946562"/>
            <a:ext cx="3677692"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Using bitbucket</a:t>
            </a:r>
          </a:p>
        </p:txBody>
      </p:sp>
      <p:sp>
        <p:nvSpPr>
          <p:cNvPr id="11" name="TextBox 11"/>
          <p:cNvSpPr txBox="1"/>
          <p:nvPr/>
        </p:nvSpPr>
        <p:spPr>
          <a:xfrm>
            <a:off x="3685133" y="7026312"/>
            <a:ext cx="3911054"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Unitary commits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TextBox 4"/>
          <p:cNvSpPr txBox="1"/>
          <p:nvPr/>
        </p:nvSpPr>
        <p:spPr>
          <a:xfrm>
            <a:off x="1028700" y="233863"/>
            <a:ext cx="12408927" cy="1295400"/>
          </a:xfrm>
          <a:prstGeom prst="rect">
            <a:avLst/>
          </a:prstGeom>
        </p:spPr>
        <p:txBody>
          <a:bodyPr lIns="0" tIns="0" rIns="0" bIns="0" rtlCol="0" anchor="t">
            <a:spAutoFit/>
          </a:bodyPr>
          <a:lstStyle/>
          <a:p>
            <a:pPr>
              <a:lnSpc>
                <a:spcPts val="5159"/>
              </a:lnSpc>
            </a:pPr>
            <a:r>
              <a:rPr lang="en-US" sz="4299" spc="128">
                <a:solidFill>
                  <a:srgbClr val="FFFFFF"/>
                </a:solidFill>
                <a:latin typeface="Fira Sans Medium Bold"/>
              </a:rPr>
              <a:t>Evidence of applying the software engineering /development process</a:t>
            </a:r>
          </a:p>
        </p:txBody>
      </p:sp>
      <p:grpSp>
        <p:nvGrpSpPr>
          <p:cNvPr id="5" name="Group 5"/>
          <p:cNvGrpSpPr/>
          <p:nvPr/>
        </p:nvGrpSpPr>
        <p:grpSpPr>
          <a:xfrm>
            <a:off x="1094066" y="2959508"/>
            <a:ext cx="16099869" cy="5851350"/>
            <a:chOff x="0" y="0"/>
            <a:chExt cx="21466492" cy="7801800"/>
          </a:xfrm>
        </p:grpSpPr>
        <p:pic>
          <p:nvPicPr>
            <p:cNvPr id="6" name="Picture 6"/>
            <p:cNvPicPr>
              <a:picLocks noChangeAspect="1"/>
            </p:cNvPicPr>
            <p:nvPr/>
          </p:nvPicPr>
          <p:blipFill>
            <a:blip r:embed="rId2"/>
            <a:srcRect/>
            <a:stretch>
              <a:fillRect/>
            </a:stretch>
          </p:blipFill>
          <p:spPr>
            <a:xfrm>
              <a:off x="0" y="0"/>
              <a:ext cx="21466492" cy="7801800"/>
            </a:xfrm>
            <a:prstGeom prst="rect">
              <a:avLst/>
            </a:prstGeom>
          </p:spPr>
        </p:pic>
        <p:pic>
          <p:nvPicPr>
            <p:cNvPr id="7" name="Picture 7"/>
            <p:cNvPicPr>
              <a:picLocks noChangeAspect="1"/>
            </p:cNvPicPr>
            <p:nvPr/>
          </p:nvPicPr>
          <p:blipFill>
            <a:blip r:embed="rId3"/>
            <a:srcRect/>
            <a:stretch>
              <a:fillRect/>
            </a:stretch>
          </p:blipFill>
          <p:spPr>
            <a:xfrm>
              <a:off x="17290177" y="615945"/>
              <a:ext cx="764963" cy="299985"/>
            </a:xfrm>
            <a:prstGeom prst="rect">
              <a:avLst/>
            </a:prstGeom>
          </p:spPr>
        </p:pic>
        <p:pic>
          <p:nvPicPr>
            <p:cNvPr id="8" name="Picture 8"/>
            <p:cNvPicPr>
              <a:picLocks noChangeAspect="1"/>
            </p:cNvPicPr>
            <p:nvPr/>
          </p:nvPicPr>
          <p:blipFill>
            <a:blip r:embed="rId3"/>
            <a:srcRect/>
            <a:stretch>
              <a:fillRect/>
            </a:stretch>
          </p:blipFill>
          <p:spPr>
            <a:xfrm>
              <a:off x="17290177" y="1090659"/>
              <a:ext cx="764963" cy="299985"/>
            </a:xfrm>
            <a:prstGeom prst="rect">
              <a:avLst/>
            </a:prstGeom>
          </p:spPr>
        </p:pic>
        <p:pic>
          <p:nvPicPr>
            <p:cNvPr id="9" name="Picture 9"/>
            <p:cNvPicPr>
              <a:picLocks noChangeAspect="1"/>
            </p:cNvPicPr>
            <p:nvPr/>
          </p:nvPicPr>
          <p:blipFill>
            <a:blip r:embed="rId3"/>
            <a:srcRect/>
            <a:stretch>
              <a:fillRect/>
            </a:stretch>
          </p:blipFill>
          <p:spPr>
            <a:xfrm>
              <a:off x="17290177" y="1568445"/>
              <a:ext cx="764963" cy="299985"/>
            </a:xfrm>
            <a:prstGeom prst="rect">
              <a:avLst/>
            </a:prstGeom>
          </p:spPr>
        </p:pic>
        <p:pic>
          <p:nvPicPr>
            <p:cNvPr id="10" name="Picture 10"/>
            <p:cNvPicPr>
              <a:picLocks noChangeAspect="1"/>
            </p:cNvPicPr>
            <p:nvPr/>
          </p:nvPicPr>
          <p:blipFill>
            <a:blip r:embed="rId3"/>
            <a:srcRect/>
            <a:stretch>
              <a:fillRect/>
            </a:stretch>
          </p:blipFill>
          <p:spPr>
            <a:xfrm>
              <a:off x="17290177" y="5390728"/>
              <a:ext cx="764963" cy="299985"/>
            </a:xfrm>
            <a:prstGeom prst="rect">
              <a:avLst/>
            </a:prstGeom>
          </p:spPr>
        </p:pic>
        <p:pic>
          <p:nvPicPr>
            <p:cNvPr id="11" name="Picture 11"/>
            <p:cNvPicPr>
              <a:picLocks noChangeAspect="1"/>
            </p:cNvPicPr>
            <p:nvPr/>
          </p:nvPicPr>
          <p:blipFill>
            <a:blip r:embed="rId3"/>
            <a:srcRect/>
            <a:stretch>
              <a:fillRect/>
            </a:stretch>
          </p:blipFill>
          <p:spPr>
            <a:xfrm>
              <a:off x="17290177" y="3001801"/>
              <a:ext cx="764963" cy="299985"/>
            </a:xfrm>
            <a:prstGeom prst="rect">
              <a:avLst/>
            </a:prstGeom>
          </p:spPr>
        </p:pic>
        <p:pic>
          <p:nvPicPr>
            <p:cNvPr id="12" name="Picture 12"/>
            <p:cNvPicPr>
              <a:picLocks noChangeAspect="1"/>
            </p:cNvPicPr>
            <p:nvPr/>
          </p:nvPicPr>
          <p:blipFill>
            <a:blip r:embed="rId3"/>
            <a:srcRect/>
            <a:stretch>
              <a:fillRect/>
            </a:stretch>
          </p:blipFill>
          <p:spPr>
            <a:xfrm>
              <a:off x="17290177" y="2046230"/>
              <a:ext cx="764963" cy="299985"/>
            </a:xfrm>
            <a:prstGeom prst="rect">
              <a:avLst/>
            </a:prstGeom>
          </p:spPr>
        </p:pic>
        <p:pic>
          <p:nvPicPr>
            <p:cNvPr id="13" name="Picture 13"/>
            <p:cNvPicPr>
              <a:picLocks noChangeAspect="1"/>
            </p:cNvPicPr>
            <p:nvPr/>
          </p:nvPicPr>
          <p:blipFill>
            <a:blip r:embed="rId3"/>
            <a:srcRect/>
            <a:stretch>
              <a:fillRect/>
            </a:stretch>
          </p:blipFill>
          <p:spPr>
            <a:xfrm>
              <a:off x="17290177" y="2524016"/>
              <a:ext cx="764963" cy="299985"/>
            </a:xfrm>
            <a:prstGeom prst="rect">
              <a:avLst/>
            </a:prstGeom>
          </p:spPr>
        </p:pic>
        <p:pic>
          <p:nvPicPr>
            <p:cNvPr id="14" name="Picture 14"/>
            <p:cNvPicPr>
              <a:picLocks noChangeAspect="1"/>
            </p:cNvPicPr>
            <p:nvPr/>
          </p:nvPicPr>
          <p:blipFill>
            <a:blip r:embed="rId3"/>
            <a:srcRect/>
            <a:stretch>
              <a:fillRect/>
            </a:stretch>
          </p:blipFill>
          <p:spPr>
            <a:xfrm>
              <a:off x="17290177" y="3479587"/>
              <a:ext cx="764963" cy="299985"/>
            </a:xfrm>
            <a:prstGeom prst="rect">
              <a:avLst/>
            </a:prstGeom>
          </p:spPr>
        </p:pic>
        <p:pic>
          <p:nvPicPr>
            <p:cNvPr id="15" name="Picture 15"/>
            <p:cNvPicPr>
              <a:picLocks noChangeAspect="1"/>
            </p:cNvPicPr>
            <p:nvPr/>
          </p:nvPicPr>
          <p:blipFill>
            <a:blip r:embed="rId3"/>
            <a:srcRect/>
            <a:stretch>
              <a:fillRect/>
            </a:stretch>
          </p:blipFill>
          <p:spPr>
            <a:xfrm>
              <a:off x="17290177" y="3957372"/>
              <a:ext cx="764963" cy="299985"/>
            </a:xfrm>
            <a:prstGeom prst="rect">
              <a:avLst/>
            </a:prstGeom>
          </p:spPr>
        </p:pic>
        <p:pic>
          <p:nvPicPr>
            <p:cNvPr id="16" name="Picture 16"/>
            <p:cNvPicPr>
              <a:picLocks noChangeAspect="1"/>
            </p:cNvPicPr>
            <p:nvPr/>
          </p:nvPicPr>
          <p:blipFill>
            <a:blip r:embed="rId3"/>
            <a:srcRect/>
            <a:stretch>
              <a:fillRect/>
            </a:stretch>
          </p:blipFill>
          <p:spPr>
            <a:xfrm>
              <a:off x="17290177" y="4435157"/>
              <a:ext cx="764963" cy="299985"/>
            </a:xfrm>
            <a:prstGeom prst="rect">
              <a:avLst/>
            </a:prstGeom>
          </p:spPr>
        </p:pic>
        <p:pic>
          <p:nvPicPr>
            <p:cNvPr id="17" name="Picture 17"/>
            <p:cNvPicPr>
              <a:picLocks noChangeAspect="1"/>
            </p:cNvPicPr>
            <p:nvPr/>
          </p:nvPicPr>
          <p:blipFill>
            <a:blip r:embed="rId3"/>
            <a:srcRect/>
            <a:stretch>
              <a:fillRect/>
            </a:stretch>
          </p:blipFill>
          <p:spPr>
            <a:xfrm>
              <a:off x="17290177" y="4912943"/>
              <a:ext cx="764963" cy="299985"/>
            </a:xfrm>
            <a:prstGeom prst="rect">
              <a:avLst/>
            </a:prstGeom>
          </p:spPr>
        </p:pic>
        <p:pic>
          <p:nvPicPr>
            <p:cNvPr id="18" name="Picture 18"/>
            <p:cNvPicPr>
              <a:picLocks noChangeAspect="1"/>
            </p:cNvPicPr>
            <p:nvPr/>
          </p:nvPicPr>
          <p:blipFill>
            <a:blip r:embed="rId3"/>
            <a:srcRect/>
            <a:stretch>
              <a:fillRect/>
            </a:stretch>
          </p:blipFill>
          <p:spPr>
            <a:xfrm>
              <a:off x="17290177" y="7295449"/>
              <a:ext cx="764963" cy="299985"/>
            </a:xfrm>
            <a:prstGeom prst="rect">
              <a:avLst/>
            </a:prstGeom>
          </p:spPr>
        </p:pic>
        <p:pic>
          <p:nvPicPr>
            <p:cNvPr id="19" name="Picture 19"/>
            <p:cNvPicPr>
              <a:picLocks noChangeAspect="1"/>
            </p:cNvPicPr>
            <p:nvPr/>
          </p:nvPicPr>
          <p:blipFill>
            <a:blip r:embed="rId3"/>
            <a:srcRect/>
            <a:stretch>
              <a:fillRect/>
            </a:stretch>
          </p:blipFill>
          <p:spPr>
            <a:xfrm>
              <a:off x="17290177" y="6824085"/>
              <a:ext cx="764963" cy="299985"/>
            </a:xfrm>
            <a:prstGeom prst="rect">
              <a:avLst/>
            </a:prstGeom>
          </p:spPr>
        </p:pic>
        <p:pic>
          <p:nvPicPr>
            <p:cNvPr id="20" name="Picture 20"/>
            <p:cNvPicPr>
              <a:picLocks noChangeAspect="1"/>
            </p:cNvPicPr>
            <p:nvPr/>
          </p:nvPicPr>
          <p:blipFill>
            <a:blip r:embed="rId3"/>
            <a:srcRect/>
            <a:stretch>
              <a:fillRect/>
            </a:stretch>
          </p:blipFill>
          <p:spPr>
            <a:xfrm>
              <a:off x="17290177" y="6346299"/>
              <a:ext cx="764963" cy="299985"/>
            </a:xfrm>
            <a:prstGeom prst="rect">
              <a:avLst/>
            </a:prstGeom>
          </p:spPr>
        </p:pic>
        <p:pic>
          <p:nvPicPr>
            <p:cNvPr id="21" name="Picture 21"/>
            <p:cNvPicPr>
              <a:picLocks noChangeAspect="1"/>
            </p:cNvPicPr>
            <p:nvPr/>
          </p:nvPicPr>
          <p:blipFill>
            <a:blip r:embed="rId3"/>
            <a:srcRect/>
            <a:stretch>
              <a:fillRect/>
            </a:stretch>
          </p:blipFill>
          <p:spPr>
            <a:xfrm>
              <a:off x="17290177" y="5868514"/>
              <a:ext cx="764963" cy="29998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9393" y="2552780"/>
            <a:ext cx="8846507" cy="6211769"/>
          </a:xfrm>
          <a:prstGeom prst="rect">
            <a:avLst/>
          </a:prstGeom>
          <a:solidFill>
            <a:srgbClr val="0F6699">
              <a:alpha val="46667"/>
            </a:srgbClr>
          </a:solidFill>
        </p:spPr>
      </p:sp>
      <p:sp>
        <p:nvSpPr>
          <p:cNvPr id="3" name="TextBox 3"/>
          <p:cNvSpPr txBox="1"/>
          <p:nvPr/>
        </p:nvSpPr>
        <p:spPr>
          <a:xfrm>
            <a:off x="297493" y="2984318"/>
            <a:ext cx="4423253" cy="542925"/>
          </a:xfrm>
          <a:prstGeom prst="rect">
            <a:avLst/>
          </a:prstGeom>
        </p:spPr>
        <p:txBody>
          <a:bodyPr lIns="0" tIns="0" rIns="0" bIns="0" rtlCol="0" anchor="t">
            <a:spAutoFit/>
          </a:bodyPr>
          <a:lstStyle/>
          <a:p>
            <a:pPr algn="ctr">
              <a:lnSpc>
                <a:spcPts val="4200"/>
              </a:lnSpc>
            </a:pPr>
            <a:r>
              <a:rPr lang="en-US" sz="3500" spc="105">
                <a:solidFill>
                  <a:srgbClr val="A066CB"/>
                </a:solidFill>
                <a:latin typeface="Fira Sans Medium Bold"/>
              </a:rPr>
              <a:t>Application</a:t>
            </a:r>
          </a:p>
        </p:txBody>
      </p:sp>
      <p:sp>
        <p:nvSpPr>
          <p:cNvPr id="4" name="AutoShape 4"/>
          <p:cNvSpPr/>
          <p:nvPr/>
        </p:nvSpPr>
        <p:spPr>
          <a:xfrm rot="5399999">
            <a:off x="2038402" y="5638088"/>
            <a:ext cx="5364688" cy="0"/>
          </a:xfrm>
          <a:prstGeom prst="line">
            <a:avLst/>
          </a:prstGeom>
          <a:ln w="76200" cap="rnd">
            <a:solidFill>
              <a:srgbClr val="FFFFFF"/>
            </a:solidFill>
            <a:prstDash val="sysDot"/>
            <a:headEnd type="none" w="sm" len="sm"/>
            <a:tailEnd type="none" w="sm" len="sm"/>
          </a:ln>
        </p:spPr>
      </p:sp>
      <p:pic>
        <p:nvPicPr>
          <p:cNvPr id="5" name="Picture 5"/>
          <p:cNvPicPr>
            <a:picLocks noChangeAspect="1"/>
          </p:cNvPicPr>
          <p:nvPr/>
        </p:nvPicPr>
        <p:blipFill>
          <a:blip r:embed="rId2"/>
          <a:srcRect/>
          <a:stretch>
            <a:fillRect/>
          </a:stretch>
        </p:blipFill>
        <p:spPr>
          <a:xfrm>
            <a:off x="9510981" y="2059029"/>
            <a:ext cx="8432665" cy="7199271"/>
          </a:xfrm>
          <a:prstGeom prst="rect">
            <a:avLst/>
          </a:prstGeom>
        </p:spPr>
      </p:pic>
      <p:sp>
        <p:nvSpPr>
          <p:cNvPr id="6" name="AutoShape 6"/>
          <p:cNvSpPr/>
          <p:nvPr/>
        </p:nvSpPr>
        <p:spPr>
          <a:xfrm rot="5399999">
            <a:off x="343125" y="5757638"/>
            <a:ext cx="1323526" cy="0"/>
          </a:xfrm>
          <a:prstGeom prst="line">
            <a:avLst/>
          </a:prstGeom>
          <a:ln w="95250" cap="flat">
            <a:solidFill>
              <a:srgbClr val="FFFFFF"/>
            </a:solidFill>
            <a:prstDash val="solid"/>
            <a:headEnd type="none" w="sm" len="sm"/>
            <a:tailEnd type="none" w="sm" len="sm"/>
          </a:ln>
        </p:spPr>
      </p:sp>
      <p:grpSp>
        <p:nvGrpSpPr>
          <p:cNvPr id="7" name="Group 7"/>
          <p:cNvGrpSpPr/>
          <p:nvPr/>
        </p:nvGrpSpPr>
        <p:grpSpPr>
          <a:xfrm>
            <a:off x="751861" y="4890474"/>
            <a:ext cx="506052" cy="506052"/>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Deployment scenario of the solution</a:t>
            </a:r>
          </a:p>
        </p:txBody>
      </p:sp>
      <p:sp>
        <p:nvSpPr>
          <p:cNvPr id="11" name="TextBox 11"/>
          <p:cNvSpPr txBox="1"/>
          <p:nvPr/>
        </p:nvSpPr>
        <p:spPr>
          <a:xfrm>
            <a:off x="4720747" y="2984318"/>
            <a:ext cx="4423253" cy="542925"/>
          </a:xfrm>
          <a:prstGeom prst="rect">
            <a:avLst/>
          </a:prstGeom>
        </p:spPr>
        <p:txBody>
          <a:bodyPr lIns="0" tIns="0" rIns="0" bIns="0" rtlCol="0" anchor="t">
            <a:spAutoFit/>
          </a:bodyPr>
          <a:lstStyle/>
          <a:p>
            <a:pPr algn="ctr">
              <a:lnSpc>
                <a:spcPts val="4200"/>
              </a:lnSpc>
            </a:pPr>
            <a:r>
              <a:rPr lang="en-US" sz="3500" spc="105">
                <a:solidFill>
                  <a:srgbClr val="A066CB"/>
                </a:solidFill>
                <a:latin typeface="Fira Sans Medium Bold"/>
              </a:rPr>
              <a:t>Server</a:t>
            </a:r>
          </a:p>
        </p:txBody>
      </p:sp>
      <p:grpSp>
        <p:nvGrpSpPr>
          <p:cNvPr id="12" name="Group 12"/>
          <p:cNvGrpSpPr/>
          <p:nvPr/>
        </p:nvGrpSpPr>
        <p:grpSpPr>
          <a:xfrm>
            <a:off x="751861" y="6262615"/>
            <a:ext cx="506052" cy="50605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1257914" y="4846003"/>
            <a:ext cx="2488218"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Costumer</a:t>
            </a:r>
          </a:p>
        </p:txBody>
      </p:sp>
      <p:sp>
        <p:nvSpPr>
          <p:cNvPr id="16" name="TextBox 16"/>
          <p:cNvSpPr txBox="1"/>
          <p:nvPr/>
        </p:nvSpPr>
        <p:spPr>
          <a:xfrm>
            <a:off x="1113645" y="6205465"/>
            <a:ext cx="2967842"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BackOffice</a:t>
            </a:r>
          </a:p>
        </p:txBody>
      </p:sp>
      <p:sp>
        <p:nvSpPr>
          <p:cNvPr id="17" name="AutoShape 17"/>
          <p:cNvSpPr/>
          <p:nvPr/>
        </p:nvSpPr>
        <p:spPr>
          <a:xfrm rot="5400000">
            <a:off x="4170005" y="5861229"/>
            <a:ext cx="2762295" cy="0"/>
          </a:xfrm>
          <a:prstGeom prst="line">
            <a:avLst/>
          </a:prstGeom>
          <a:ln w="95250" cap="flat">
            <a:solidFill>
              <a:srgbClr val="FFFFFF"/>
            </a:solidFill>
            <a:prstDash val="solid"/>
            <a:headEnd type="none" w="sm" len="sm"/>
            <a:tailEnd type="none" w="sm" len="sm"/>
          </a:ln>
        </p:spPr>
      </p:sp>
      <p:grpSp>
        <p:nvGrpSpPr>
          <p:cNvPr id="18" name="Group 18"/>
          <p:cNvGrpSpPr/>
          <p:nvPr/>
        </p:nvGrpSpPr>
        <p:grpSpPr>
          <a:xfrm>
            <a:off x="5298127" y="4274680"/>
            <a:ext cx="506052" cy="506052"/>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1" name="Group 21"/>
          <p:cNvGrpSpPr/>
          <p:nvPr/>
        </p:nvGrpSpPr>
        <p:grpSpPr>
          <a:xfrm>
            <a:off x="5298127" y="7036975"/>
            <a:ext cx="506052" cy="50605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5804179" y="4230209"/>
            <a:ext cx="1958977"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Orders</a:t>
            </a:r>
          </a:p>
        </p:txBody>
      </p:sp>
      <p:sp>
        <p:nvSpPr>
          <p:cNvPr id="25" name="TextBox 25"/>
          <p:cNvSpPr txBox="1"/>
          <p:nvPr/>
        </p:nvSpPr>
        <p:spPr>
          <a:xfrm>
            <a:off x="5503528" y="6711517"/>
            <a:ext cx="3545222" cy="1099819"/>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AGV</a:t>
            </a:r>
          </a:p>
          <a:p>
            <a:pPr algn="ctr">
              <a:lnSpc>
                <a:spcPts val="4480"/>
              </a:lnSpc>
            </a:pPr>
            <a:r>
              <a:rPr lang="en-US" sz="3200">
                <a:solidFill>
                  <a:srgbClr val="FFFFFF"/>
                </a:solidFill>
                <a:latin typeface="Open Sans"/>
              </a:rPr>
              <a:t>(Digital Twin)</a:t>
            </a:r>
          </a:p>
        </p:txBody>
      </p:sp>
      <p:grpSp>
        <p:nvGrpSpPr>
          <p:cNvPr id="26" name="Group 26"/>
          <p:cNvGrpSpPr/>
          <p:nvPr/>
        </p:nvGrpSpPr>
        <p:grpSpPr>
          <a:xfrm>
            <a:off x="5298127" y="5643148"/>
            <a:ext cx="506052" cy="506052"/>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5804179" y="5598678"/>
            <a:ext cx="3301721"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AVG Manager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557938" y="8332226"/>
            <a:ext cx="5082355" cy="29018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77803" y="1854409"/>
            <a:ext cx="5332394" cy="7597970"/>
          </a:xfrm>
          <a:prstGeom prst="rect">
            <a:avLst/>
          </a:prstGeom>
        </p:spPr>
      </p:pic>
      <p:grpSp>
        <p:nvGrpSpPr>
          <p:cNvPr id="4" name="Group 4"/>
          <p:cNvGrpSpPr/>
          <p:nvPr/>
        </p:nvGrpSpPr>
        <p:grpSpPr>
          <a:xfrm>
            <a:off x="7427293" y="2944161"/>
            <a:ext cx="3433414" cy="4333994"/>
            <a:chOff x="0" y="-145716"/>
            <a:chExt cx="904274" cy="1141463"/>
          </a:xfrm>
        </p:grpSpPr>
        <p:sp>
          <p:nvSpPr>
            <p:cNvPr id="5" name="Freeform 5"/>
            <p:cNvSpPr/>
            <p:nvPr/>
          </p:nvSpPr>
          <p:spPr>
            <a:xfrm>
              <a:off x="0" y="0"/>
              <a:ext cx="904274" cy="995747"/>
            </a:xfrm>
            <a:custGeom>
              <a:avLst/>
              <a:gdLst/>
              <a:ahLst/>
              <a:cxnLst/>
              <a:rect l="l" t="t" r="r" b="b"/>
              <a:pathLst>
                <a:path w="904274" h="995747">
                  <a:moveTo>
                    <a:pt x="0" y="0"/>
                  </a:moveTo>
                  <a:lnTo>
                    <a:pt x="904274" y="0"/>
                  </a:lnTo>
                  <a:lnTo>
                    <a:pt x="904274" y="995747"/>
                  </a:lnTo>
                  <a:lnTo>
                    <a:pt x="0" y="995747"/>
                  </a:lnTo>
                  <a:close/>
                </a:path>
              </a:pathLst>
            </a:custGeom>
            <a:solidFill>
              <a:srgbClr val="FFFFFF"/>
            </a:solidFill>
          </p:spPr>
        </p:sp>
        <p:sp>
          <p:nvSpPr>
            <p:cNvPr id="6" name="TextBox 6"/>
            <p:cNvSpPr txBox="1"/>
            <p:nvPr/>
          </p:nvSpPr>
          <p:spPr>
            <a:xfrm>
              <a:off x="45737" y="-145716"/>
              <a:ext cx="812800" cy="965200"/>
            </a:xfrm>
            <a:prstGeom prst="rect">
              <a:avLst/>
            </a:prstGeom>
          </p:spPr>
          <p:txBody>
            <a:bodyPr lIns="63500" tIns="63500" rIns="63500" bIns="63500" rtlCol="0" anchor="ctr"/>
            <a:lstStyle/>
            <a:p>
              <a:pPr algn="ctr">
                <a:lnSpc>
                  <a:spcPts val="4135"/>
                </a:lnSpc>
              </a:pPr>
              <a:endParaRPr lang="en-US" sz="2199" spc="10" dirty="0">
                <a:solidFill>
                  <a:srgbClr val="41545B"/>
                </a:solidFill>
                <a:latin typeface="Fira Sans Light Bold"/>
              </a:endParaRPr>
            </a:p>
            <a:p>
              <a:pPr algn="ctr">
                <a:lnSpc>
                  <a:spcPts val="4135"/>
                </a:lnSpc>
              </a:pPr>
              <a:r>
                <a:rPr lang="en-US" sz="2199" spc="10" dirty="0">
                  <a:solidFill>
                    <a:srgbClr val="41545B"/>
                  </a:solidFill>
                  <a:latin typeface="Fira Sans Light Bold"/>
                </a:rPr>
                <a:t>As we finalized all the requested features and non-requested ones, we believe that the quality of the final product is high.</a:t>
              </a:r>
            </a:p>
            <a:p>
              <a:pPr algn="ctr">
                <a:lnSpc>
                  <a:spcPts val="4135"/>
                </a:lnSpc>
              </a:pPr>
              <a:endParaRPr lang="en-US" sz="2199" spc="10" dirty="0">
                <a:solidFill>
                  <a:srgbClr val="41545B"/>
                </a:solidFill>
                <a:latin typeface="Fira Sans Light Bold"/>
              </a:endParaRPr>
            </a:p>
          </p:txBody>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409319" y="6853510"/>
            <a:ext cx="1406845" cy="1133150"/>
          </a:xfrm>
          <a:prstGeom prst="rect">
            <a:avLst/>
          </a:prstGeom>
        </p:spPr>
      </p:pic>
      <p:sp>
        <p:nvSpPr>
          <p:cNvPr id="8" name="TextBox 8"/>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Quality of the final product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9537" y="3422141"/>
            <a:ext cx="8233429" cy="5427370"/>
          </a:xfrm>
          <a:prstGeom prst="rect">
            <a:avLst/>
          </a:prstGeom>
          <a:solidFill>
            <a:srgbClr val="A066CB">
              <a:alpha val="8627"/>
            </a:srgbClr>
          </a:solidFill>
        </p:spPr>
      </p:sp>
      <p:grpSp>
        <p:nvGrpSpPr>
          <p:cNvPr id="3" name="Group 3"/>
          <p:cNvGrpSpPr/>
          <p:nvPr/>
        </p:nvGrpSpPr>
        <p:grpSpPr>
          <a:xfrm>
            <a:off x="-3039467" y="-7512788"/>
            <a:ext cx="20298767" cy="9274697"/>
            <a:chOff x="0" y="0"/>
            <a:chExt cx="11757473" cy="5372100"/>
          </a:xfrm>
        </p:grpSpPr>
        <p:sp>
          <p:nvSpPr>
            <p:cNvPr id="4" name="Freeform 4"/>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5" name="AutoShape 5"/>
          <p:cNvSpPr/>
          <p:nvPr/>
        </p:nvSpPr>
        <p:spPr>
          <a:xfrm>
            <a:off x="9456202" y="3422141"/>
            <a:ext cx="8232260" cy="5427370"/>
          </a:xfrm>
          <a:prstGeom prst="rect">
            <a:avLst/>
          </a:prstGeom>
          <a:solidFill>
            <a:srgbClr val="A066CB">
              <a:alpha val="8627"/>
            </a:srgbClr>
          </a:solidFill>
        </p:spPr>
      </p:sp>
      <p:sp>
        <p:nvSpPr>
          <p:cNvPr id="6" name="TextBox 6"/>
          <p:cNvSpPr txBox="1"/>
          <p:nvPr/>
        </p:nvSpPr>
        <p:spPr>
          <a:xfrm>
            <a:off x="599537" y="3919184"/>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Graphical UI</a:t>
            </a:r>
          </a:p>
        </p:txBody>
      </p:sp>
      <p:sp>
        <p:nvSpPr>
          <p:cNvPr id="7" name="TextBox 7"/>
          <p:cNvSpPr txBox="1"/>
          <p:nvPr/>
        </p:nvSpPr>
        <p:spPr>
          <a:xfrm>
            <a:off x="1028700" y="614255"/>
            <a:ext cx="7133060" cy="600075"/>
          </a:xfrm>
          <a:prstGeom prst="rect">
            <a:avLst/>
          </a:prstGeom>
        </p:spPr>
        <p:txBody>
          <a:bodyPr lIns="0" tIns="0" rIns="0" bIns="0" rtlCol="0" anchor="t">
            <a:spAutoFit/>
          </a:bodyPr>
          <a:lstStyle/>
          <a:p>
            <a:pPr>
              <a:lnSpc>
                <a:spcPts val="4799"/>
              </a:lnSpc>
            </a:pPr>
            <a:r>
              <a:rPr lang="en-US" sz="3999" spc="119">
                <a:solidFill>
                  <a:srgbClr val="FFFFFF"/>
                </a:solidFill>
                <a:latin typeface="Fira Sans Medium Bold"/>
              </a:rPr>
              <a:t>Suggestions of improvement</a:t>
            </a:r>
          </a:p>
        </p:txBody>
      </p:sp>
      <p:sp>
        <p:nvSpPr>
          <p:cNvPr id="8" name="TextBox 8"/>
          <p:cNvSpPr txBox="1"/>
          <p:nvPr/>
        </p:nvSpPr>
        <p:spPr>
          <a:xfrm>
            <a:off x="1691096" y="5524699"/>
            <a:ext cx="6050311" cy="2124075"/>
          </a:xfrm>
          <a:prstGeom prst="rect">
            <a:avLst/>
          </a:prstGeom>
        </p:spPr>
        <p:txBody>
          <a:bodyPr lIns="0" tIns="0" rIns="0" bIns="0" rtlCol="0" anchor="t">
            <a:spAutoFit/>
          </a:bodyPr>
          <a:lstStyle/>
          <a:p>
            <a:pPr algn="ctr">
              <a:lnSpc>
                <a:spcPts val="4200"/>
              </a:lnSpc>
            </a:pPr>
            <a:r>
              <a:rPr lang="en-US" sz="3000" dirty="0">
                <a:solidFill>
                  <a:srgbClr val="000000"/>
                </a:solidFill>
                <a:latin typeface="Fira Sans Medium"/>
              </a:rPr>
              <a:t>Although not in the project requirements, we thought it would be a good improvement to develop a graphical interface.</a:t>
            </a:r>
          </a:p>
        </p:txBody>
      </p:sp>
      <p:sp>
        <p:nvSpPr>
          <p:cNvPr id="9" name="TextBox 9"/>
          <p:cNvSpPr txBox="1"/>
          <p:nvPr/>
        </p:nvSpPr>
        <p:spPr>
          <a:xfrm>
            <a:off x="10672951" y="5524699"/>
            <a:ext cx="5802230" cy="2124075"/>
          </a:xfrm>
          <a:prstGeom prst="rect">
            <a:avLst/>
          </a:prstGeom>
        </p:spPr>
        <p:txBody>
          <a:bodyPr lIns="0" tIns="0" rIns="0" bIns="0" rtlCol="0" anchor="t">
            <a:spAutoFit/>
          </a:bodyPr>
          <a:lstStyle/>
          <a:p>
            <a:pPr algn="ctr">
              <a:lnSpc>
                <a:spcPts val="4200"/>
              </a:lnSpc>
            </a:pPr>
            <a:r>
              <a:rPr lang="en-US" sz="3000" dirty="0">
                <a:solidFill>
                  <a:srgbClr val="000000"/>
                </a:solidFill>
                <a:latin typeface="Fira Sans Medium"/>
              </a:rPr>
              <a:t>As mentioned before, we think that one of the aspects that we could improve would be the inline comments of the code.</a:t>
            </a:r>
          </a:p>
        </p:txBody>
      </p:sp>
      <p:sp>
        <p:nvSpPr>
          <p:cNvPr id="10" name="AutoShape 10"/>
          <p:cNvSpPr/>
          <p:nvPr/>
        </p:nvSpPr>
        <p:spPr>
          <a:xfrm>
            <a:off x="868776" y="4573908"/>
            <a:ext cx="7699588" cy="0"/>
          </a:xfrm>
          <a:prstGeom prst="line">
            <a:avLst/>
          </a:prstGeom>
          <a:ln w="47625" cap="flat">
            <a:solidFill>
              <a:srgbClr val="86C7ED"/>
            </a:solidFill>
            <a:prstDash val="sysDot"/>
            <a:headEnd type="none" w="sm" len="sm"/>
            <a:tailEnd type="none" w="sm" len="sm"/>
          </a:ln>
        </p:spPr>
      </p:sp>
      <p:sp>
        <p:nvSpPr>
          <p:cNvPr id="11" name="TextBox 11"/>
          <p:cNvSpPr txBox="1"/>
          <p:nvPr/>
        </p:nvSpPr>
        <p:spPr>
          <a:xfrm>
            <a:off x="9455034" y="3919184"/>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Inline commentaries</a:t>
            </a:r>
          </a:p>
        </p:txBody>
      </p:sp>
      <p:sp>
        <p:nvSpPr>
          <p:cNvPr id="12" name="AutoShape 12"/>
          <p:cNvSpPr/>
          <p:nvPr/>
        </p:nvSpPr>
        <p:spPr>
          <a:xfrm>
            <a:off x="9724272" y="4573908"/>
            <a:ext cx="7699588" cy="0"/>
          </a:xfrm>
          <a:prstGeom prst="line">
            <a:avLst/>
          </a:prstGeom>
          <a:ln w="47625" cap="flat">
            <a:solidFill>
              <a:srgbClr val="86C7ED"/>
            </a:solidFill>
            <a:prstDash val="sysDot"/>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501</Words>
  <Application>Microsoft Office PowerPoint</Application>
  <PresentationFormat>Personalizados</PresentationFormat>
  <Paragraphs>105</Paragraphs>
  <Slides>18</Slides>
  <Notes>0</Notes>
  <HiddenSlides>0</HiddenSlides>
  <MMClips>0</MMClips>
  <ScaleCrop>false</ScaleCrop>
  <HeadingPairs>
    <vt:vector size="6" baseType="variant">
      <vt:variant>
        <vt:lpstr>Tipos de letra usados</vt:lpstr>
      </vt:variant>
      <vt:variant>
        <vt:i4>12</vt:i4>
      </vt:variant>
      <vt:variant>
        <vt:lpstr>Tema</vt:lpstr>
      </vt:variant>
      <vt:variant>
        <vt:i4>1</vt:i4>
      </vt:variant>
      <vt:variant>
        <vt:lpstr>Títulos dos diapositivos</vt:lpstr>
      </vt:variant>
      <vt:variant>
        <vt:i4>18</vt:i4>
      </vt:variant>
    </vt:vector>
  </HeadingPairs>
  <TitlesOfParts>
    <vt:vector size="31" baseType="lpstr">
      <vt:lpstr>Fira Sans Light Bold</vt:lpstr>
      <vt:lpstr>Arial</vt:lpstr>
      <vt:lpstr>Open Sans Light</vt:lpstr>
      <vt:lpstr>Fira Sans Medium Bold</vt:lpstr>
      <vt:lpstr>Open Sans Extra Bold</vt:lpstr>
      <vt:lpstr>Open Sans</vt:lpstr>
      <vt:lpstr>Arimo</vt:lpstr>
      <vt:lpstr>Fira Sans Light</vt:lpstr>
      <vt:lpstr>Calibri</vt:lpstr>
      <vt:lpstr>Open Sans Bold</vt:lpstr>
      <vt:lpstr>Fira Sans Medium</vt:lpstr>
      <vt:lpstr>Fira Sans Bold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2022</dc:title>
  <dc:creator>Pedro</dc:creator>
  <cp:lastModifiedBy>Pedro Alves (1201381)</cp:lastModifiedBy>
  <cp:revision>3</cp:revision>
  <dcterms:created xsi:type="dcterms:W3CDTF">2006-08-16T00:00:00Z</dcterms:created>
  <dcterms:modified xsi:type="dcterms:W3CDTF">2022-06-18T00:58:19Z</dcterms:modified>
  <dc:identifier>DAFDl_-3lQQ</dc:identifier>
</cp:coreProperties>
</file>